
<file path=[Content_Types].xml><?xml version="1.0" encoding="utf-8"?>
<Types xmlns="http://schemas.openxmlformats.org/package/2006/content-types">
  <Default Extension="xml" ContentType="application/xml"/>
  <Default Extension="jpeg" ContentType="image/jpeg"/>
  <Default Extension="tiff" ContentType="image/tiff"/>
  <Default Extension="MP4" ContentType="video/mp4"/>
  <Default Extension="emf" ContentType="image/x-em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0" r:id="rId1"/>
  </p:sldMasterIdLst>
  <p:notesMasterIdLst>
    <p:notesMasterId r:id="rId24"/>
  </p:notesMasterIdLst>
  <p:sldIdLst>
    <p:sldId id="256" r:id="rId2"/>
    <p:sldId id="265" r:id="rId3"/>
    <p:sldId id="278" r:id="rId4"/>
    <p:sldId id="279" r:id="rId5"/>
    <p:sldId id="261" r:id="rId6"/>
    <p:sldId id="263" r:id="rId7"/>
    <p:sldId id="264" r:id="rId8"/>
    <p:sldId id="259" r:id="rId9"/>
    <p:sldId id="260" r:id="rId10"/>
    <p:sldId id="266" r:id="rId11"/>
    <p:sldId id="267" r:id="rId12"/>
    <p:sldId id="268" r:id="rId13"/>
    <p:sldId id="280" r:id="rId14"/>
    <p:sldId id="270" r:id="rId15"/>
    <p:sldId id="271" r:id="rId16"/>
    <p:sldId id="281" r:id="rId17"/>
    <p:sldId id="272" r:id="rId18"/>
    <p:sldId id="273" r:id="rId19"/>
    <p:sldId id="275" r:id="rId20"/>
    <p:sldId id="274" r:id="rId21"/>
    <p:sldId id="276" r:id="rId22"/>
    <p:sldId id="277" r:id="rId2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EB344D84-9AFB-497E-A393-DC336BA19D2E}" styleName="中度样式 3 - 强调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439"/>
    <p:restoredTop sz="90015"/>
  </p:normalViewPr>
  <p:slideViewPr>
    <p:cSldViewPr>
      <p:cViewPr>
        <p:scale>
          <a:sx n="75" d="100"/>
          <a:sy n="75" d="100"/>
        </p:scale>
        <p:origin x="2288" y="83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tiff>
</file>

<file path=ppt/media/image11.tiff>
</file>

<file path=ppt/media/image12.png>
</file>

<file path=ppt/media/image13.png>
</file>

<file path=ppt/media/image2.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AC076E-5F13-C24C-8791-C9DEBD00EF49}" type="datetimeFigureOut">
              <a:rPr kumimoji="1" lang="zh-CN" altLang="en-US" smtClean="0"/>
              <a:t>16/1/6</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E7F637-E348-4440-9F38-EE59BD6503FD}" type="slidenum">
              <a:rPr kumimoji="1" lang="zh-CN" altLang="en-US" smtClean="0"/>
              <a:t>‹#›</a:t>
            </a:fld>
            <a:endParaRPr kumimoji="1" lang="zh-CN" altLang="en-US"/>
          </a:p>
        </p:txBody>
      </p:sp>
    </p:spTree>
    <p:extLst>
      <p:ext uri="{BB962C8B-B14F-4D97-AF65-F5344CB8AC3E}">
        <p14:creationId xmlns:p14="http://schemas.microsoft.com/office/powerpoint/2010/main" val="289700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FE7F637-E348-4440-9F38-EE59BD6503FD}" type="slidenum">
              <a:rPr kumimoji="1" lang="zh-CN" altLang="en-US" smtClean="0"/>
              <a:t>1</a:t>
            </a:fld>
            <a:endParaRPr kumimoji="1" lang="zh-CN" altLang="en-US"/>
          </a:p>
        </p:txBody>
      </p:sp>
    </p:spTree>
    <p:extLst>
      <p:ext uri="{BB962C8B-B14F-4D97-AF65-F5344CB8AC3E}">
        <p14:creationId xmlns:p14="http://schemas.microsoft.com/office/powerpoint/2010/main" val="1641656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FE7F637-E348-4440-9F38-EE59BD6503FD}" type="slidenum">
              <a:rPr kumimoji="1" lang="zh-CN" altLang="en-US" smtClean="0"/>
              <a:t>2</a:t>
            </a:fld>
            <a:endParaRPr kumimoji="1" lang="zh-CN" altLang="en-US"/>
          </a:p>
        </p:txBody>
      </p:sp>
    </p:spTree>
    <p:extLst>
      <p:ext uri="{BB962C8B-B14F-4D97-AF65-F5344CB8AC3E}">
        <p14:creationId xmlns:p14="http://schemas.microsoft.com/office/powerpoint/2010/main" val="3181430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FE7F637-E348-4440-9F38-EE59BD6503FD}" type="slidenum">
              <a:rPr kumimoji="1" lang="zh-CN" altLang="en-US" smtClean="0"/>
              <a:t>3</a:t>
            </a:fld>
            <a:endParaRPr kumimoji="1" lang="zh-CN" altLang="en-US"/>
          </a:p>
        </p:txBody>
      </p:sp>
    </p:spTree>
    <p:extLst>
      <p:ext uri="{BB962C8B-B14F-4D97-AF65-F5344CB8AC3E}">
        <p14:creationId xmlns:p14="http://schemas.microsoft.com/office/powerpoint/2010/main" val="2446170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FE7F637-E348-4440-9F38-EE59BD6503FD}" type="slidenum">
              <a:rPr kumimoji="1" lang="zh-CN" altLang="en-US" smtClean="0"/>
              <a:t>4</a:t>
            </a:fld>
            <a:endParaRPr kumimoji="1" lang="zh-CN" altLang="en-US"/>
          </a:p>
        </p:txBody>
      </p:sp>
    </p:spTree>
    <p:extLst>
      <p:ext uri="{BB962C8B-B14F-4D97-AF65-F5344CB8AC3E}">
        <p14:creationId xmlns:p14="http://schemas.microsoft.com/office/powerpoint/2010/main" val="3355495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AFE7F637-E348-4440-9F38-EE59BD6503FD}" type="slidenum">
              <a:rPr kumimoji="1" lang="zh-CN" altLang="en-US" smtClean="0"/>
              <a:t>5</a:t>
            </a:fld>
            <a:endParaRPr kumimoji="1" lang="zh-CN" altLang="en-US"/>
          </a:p>
        </p:txBody>
      </p:sp>
    </p:spTree>
    <p:extLst>
      <p:ext uri="{BB962C8B-B14F-4D97-AF65-F5344CB8AC3E}">
        <p14:creationId xmlns:p14="http://schemas.microsoft.com/office/powerpoint/2010/main" val="1117142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AFE7F637-E348-4440-9F38-EE59BD6503FD}" type="slidenum">
              <a:rPr kumimoji="1" lang="zh-CN" altLang="en-US" smtClean="0"/>
              <a:t>6</a:t>
            </a:fld>
            <a:endParaRPr kumimoji="1" lang="zh-CN" altLang="en-US"/>
          </a:p>
        </p:txBody>
      </p:sp>
    </p:spTree>
    <p:extLst>
      <p:ext uri="{BB962C8B-B14F-4D97-AF65-F5344CB8AC3E}">
        <p14:creationId xmlns:p14="http://schemas.microsoft.com/office/powerpoint/2010/main" val="8411483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grpSp>
        <p:nvGrpSpPr>
          <p:cNvPr id="25" name="Group 24"/>
          <p:cNvGrpSpPr/>
          <p:nvPr/>
        </p:nvGrpSpPr>
        <p:grpSpPr>
          <a:xfrm>
            <a:off x="203200" y="0"/>
            <a:ext cx="3778250" cy="6858001"/>
            <a:chOff x="203200" y="0"/>
            <a:chExt cx="3778250" cy="6858001"/>
          </a:xfrm>
        </p:grpSpPr>
        <p:sp>
          <p:nvSpPr>
            <p:cNvPr id="14" name="Freeform 6"/>
            <p:cNvSpPr/>
            <p:nvPr/>
          </p:nvSpPr>
          <p:spPr bwMode="auto">
            <a:xfrm>
              <a:off x="641350" y="0"/>
              <a:ext cx="1365250" cy="3971925"/>
            </a:xfrm>
            <a:custGeom>
              <a:avLst/>
              <a:gdLst/>
              <a:ahLst/>
              <a:cxnLst/>
              <a:rect l="0" t="0" r="r" b="b"/>
              <a:pathLst>
                <a:path w="860" h="2502">
                  <a:moveTo>
                    <a:pt x="0" y="2445"/>
                  </a:moveTo>
                  <a:lnTo>
                    <a:pt x="228" y="2502"/>
                  </a:lnTo>
                  <a:lnTo>
                    <a:pt x="860" y="0"/>
                  </a:lnTo>
                  <a:lnTo>
                    <a:pt x="620" y="0"/>
                  </a:lnTo>
                  <a:lnTo>
                    <a:pt x="0" y="2445"/>
                  </a:lnTo>
                  <a:close/>
                </a:path>
              </a:pathLst>
            </a:custGeom>
            <a:solidFill>
              <a:schemeClr val="accent1"/>
            </a:solidFill>
            <a:ln>
              <a:noFill/>
            </a:ln>
          </p:spPr>
        </p:sp>
        <p:sp>
          <p:nvSpPr>
            <p:cNvPr id="15" name="Freeform 7"/>
            <p:cNvSpPr/>
            <p:nvPr/>
          </p:nvSpPr>
          <p:spPr bwMode="auto">
            <a:xfrm>
              <a:off x="203200" y="0"/>
              <a:ext cx="1336675" cy="3862388"/>
            </a:xfrm>
            <a:custGeom>
              <a:avLst/>
              <a:gdLst/>
              <a:ahLst/>
              <a:cxnLst/>
              <a:rect l="0" t="0" r="r" b="b"/>
              <a:pathLst>
                <a:path w="842" h="2433">
                  <a:moveTo>
                    <a:pt x="842" y="0"/>
                  </a:moveTo>
                  <a:lnTo>
                    <a:pt x="602" y="0"/>
                  </a:lnTo>
                  <a:lnTo>
                    <a:pt x="0" y="2376"/>
                  </a:lnTo>
                  <a:lnTo>
                    <a:pt x="228" y="2433"/>
                  </a:lnTo>
                  <a:lnTo>
                    <a:pt x="842" y="0"/>
                  </a:lnTo>
                  <a:close/>
                </a:path>
              </a:pathLst>
            </a:custGeom>
            <a:solidFill>
              <a:schemeClr val="tx1">
                <a:lumMod val="65000"/>
                <a:lumOff val="35000"/>
              </a:schemeClr>
            </a:solidFill>
            <a:ln>
              <a:noFill/>
            </a:ln>
          </p:spPr>
        </p:sp>
        <p:sp>
          <p:nvSpPr>
            <p:cNvPr id="16" name="Freeform 8"/>
            <p:cNvSpPr/>
            <p:nvPr/>
          </p:nvSpPr>
          <p:spPr bwMode="auto">
            <a:xfrm>
              <a:off x="207963" y="3776663"/>
              <a:ext cx="1936750" cy="3081338"/>
            </a:xfrm>
            <a:custGeom>
              <a:avLst/>
              <a:gdLst/>
              <a:ahLst/>
              <a:cxnLst/>
              <a:rect l="0" t="0" r="r" b="b"/>
              <a:pathLst>
                <a:path w="1220" h="1941">
                  <a:moveTo>
                    <a:pt x="0" y="0"/>
                  </a:moveTo>
                  <a:lnTo>
                    <a:pt x="1166" y="1941"/>
                  </a:lnTo>
                  <a:lnTo>
                    <a:pt x="1220" y="1941"/>
                  </a:lnTo>
                  <a:lnTo>
                    <a:pt x="0" y="0"/>
                  </a:lnTo>
                  <a:close/>
                </a:path>
              </a:pathLst>
            </a:custGeom>
            <a:solidFill>
              <a:schemeClr val="tx1">
                <a:lumMod val="85000"/>
                <a:lumOff val="15000"/>
              </a:schemeClr>
            </a:solidFill>
            <a:ln>
              <a:noFill/>
            </a:ln>
          </p:spPr>
        </p:sp>
        <p:sp>
          <p:nvSpPr>
            <p:cNvPr id="20" name="Freeform 9"/>
            <p:cNvSpPr/>
            <p:nvPr/>
          </p:nvSpPr>
          <p:spPr bwMode="auto">
            <a:xfrm>
              <a:off x="646113" y="3886200"/>
              <a:ext cx="2373313" cy="2971800"/>
            </a:xfrm>
            <a:custGeom>
              <a:avLst/>
              <a:gdLst/>
              <a:ahLst/>
              <a:cxnLst/>
              <a:rect l="0" t="0" r="r" b="b"/>
              <a:pathLst>
                <a:path w="1495" h="1872">
                  <a:moveTo>
                    <a:pt x="1495" y="1872"/>
                  </a:moveTo>
                  <a:lnTo>
                    <a:pt x="0" y="0"/>
                  </a:lnTo>
                  <a:lnTo>
                    <a:pt x="1442" y="1872"/>
                  </a:lnTo>
                  <a:lnTo>
                    <a:pt x="1495" y="1872"/>
                  </a:lnTo>
                  <a:close/>
                </a:path>
              </a:pathLst>
            </a:custGeom>
            <a:solidFill>
              <a:schemeClr val="accent1">
                <a:lumMod val="50000"/>
              </a:schemeClr>
            </a:solidFill>
            <a:ln>
              <a:noFill/>
            </a:ln>
          </p:spPr>
        </p:sp>
        <p:sp>
          <p:nvSpPr>
            <p:cNvPr id="21" name="Freeform 10"/>
            <p:cNvSpPr/>
            <p:nvPr/>
          </p:nvSpPr>
          <p:spPr bwMode="auto">
            <a:xfrm>
              <a:off x="641350" y="3881438"/>
              <a:ext cx="3340100" cy="2976563"/>
            </a:xfrm>
            <a:custGeom>
              <a:avLst/>
              <a:gdLst/>
              <a:ahLst/>
              <a:cxnLst/>
              <a:rect l="0" t="0" r="r" b="b"/>
              <a:pathLst>
                <a:path w="2104" h="1875">
                  <a:moveTo>
                    <a:pt x="0" y="0"/>
                  </a:moveTo>
                  <a:lnTo>
                    <a:pt x="3" y="3"/>
                  </a:lnTo>
                  <a:lnTo>
                    <a:pt x="1498" y="1875"/>
                  </a:lnTo>
                  <a:lnTo>
                    <a:pt x="2104" y="1875"/>
                  </a:lnTo>
                  <a:lnTo>
                    <a:pt x="228" y="57"/>
                  </a:lnTo>
                  <a:lnTo>
                    <a:pt x="0" y="0"/>
                  </a:lnTo>
                  <a:close/>
                </a:path>
              </a:pathLst>
            </a:custGeom>
            <a:solidFill>
              <a:schemeClr val="accent1">
                <a:lumMod val="75000"/>
              </a:schemeClr>
            </a:solidFill>
            <a:ln>
              <a:noFill/>
            </a:ln>
          </p:spPr>
        </p:sp>
        <p:sp>
          <p:nvSpPr>
            <p:cNvPr id="22" name="Freeform 11"/>
            <p:cNvSpPr/>
            <p:nvPr/>
          </p:nvSpPr>
          <p:spPr bwMode="auto">
            <a:xfrm>
              <a:off x="203200" y="3771900"/>
              <a:ext cx="2660650" cy="3086100"/>
            </a:xfrm>
            <a:custGeom>
              <a:avLst/>
              <a:gdLst/>
              <a:ahLst/>
              <a:cxnLst/>
              <a:rect l="0" t="0" r="r" b="b"/>
              <a:pathLst>
                <a:path w="1676" h="1944">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1739673" y="914401"/>
            <a:ext cx="6947127" cy="3488266"/>
          </a:xfrm>
        </p:spPr>
        <p:txBody>
          <a:bodyPr anchor="b">
            <a:normAutofit/>
          </a:bodyPr>
          <a:lstStyle>
            <a:lvl1pPr algn="r">
              <a:defRPr sz="5400">
                <a:effectLs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924238" y="4402666"/>
            <a:ext cx="5762563" cy="1364531"/>
          </a:xfrm>
        </p:spPr>
        <p:txBody>
          <a:bodyPr anchor="t">
            <a:normAutofit/>
          </a:bodyPr>
          <a:lstStyle>
            <a:lvl1pPr marL="0" indent="0" algn="r">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a:xfrm>
            <a:off x="7325773" y="6117336"/>
            <a:ext cx="857473" cy="365125"/>
          </a:xfrm>
        </p:spPr>
        <p:txBody>
          <a:bodyPr/>
          <a:lstStyle/>
          <a:p>
            <a:fld id="{3A3F4C21-0E25-4EBA-94E6-A8B786DADA19}" type="datetimeFigureOut">
              <a:rPr lang="zh-CN" altLang="en-US" smtClean="0"/>
              <a:t>16/1/6</a:t>
            </a:fld>
            <a:endParaRPr lang="zh-CN" altLang="en-US"/>
          </a:p>
        </p:txBody>
      </p:sp>
      <p:sp>
        <p:nvSpPr>
          <p:cNvPr id="5" name="Footer Placeholder 4"/>
          <p:cNvSpPr>
            <a:spLocks noGrp="1"/>
          </p:cNvSpPr>
          <p:nvPr>
            <p:ph type="ftr" sz="quarter" idx="11"/>
          </p:nvPr>
        </p:nvSpPr>
        <p:spPr>
          <a:xfrm>
            <a:off x="3623733" y="6117336"/>
            <a:ext cx="3609438" cy="365125"/>
          </a:xfrm>
        </p:spPr>
        <p:txBody>
          <a:bodyPr/>
          <a:lstStyle/>
          <a:p>
            <a:endParaRPr lang="zh-CN" altLang="en-US"/>
          </a:p>
        </p:txBody>
      </p:sp>
      <p:sp>
        <p:nvSpPr>
          <p:cNvPr id="6" name="Slide Number Placeholder 5"/>
          <p:cNvSpPr>
            <a:spLocks noGrp="1"/>
          </p:cNvSpPr>
          <p:nvPr>
            <p:ph type="sldNum" sz="quarter" idx="12"/>
          </p:nvPr>
        </p:nvSpPr>
        <p:spPr>
          <a:xfrm>
            <a:off x="8275320" y="6117336"/>
            <a:ext cx="411480" cy="365125"/>
          </a:xfrm>
        </p:spPr>
        <p:txBody>
          <a:bodyPr/>
          <a:lstStyle/>
          <a:p>
            <a:fld id="{E2058244-864B-46ED-9095-B223B3474BBC}" type="slidenum">
              <a:rPr lang="zh-CN" altLang="en-US" smtClean="0"/>
              <a:t>‹#›</a:t>
            </a:fld>
            <a:endParaRPr lang="zh-CN" altLang="en-US"/>
          </a:p>
        </p:txBody>
      </p:sp>
      <p:sp>
        <p:nvSpPr>
          <p:cNvPr id="23" name="Freeform 12"/>
          <p:cNvSpPr/>
          <p:nvPr/>
        </p:nvSpPr>
        <p:spPr bwMode="auto">
          <a:xfrm>
            <a:off x="203200" y="3771900"/>
            <a:ext cx="361950" cy="90488"/>
          </a:xfrm>
          <a:custGeom>
            <a:avLst/>
            <a:gdLst/>
            <a:ahLst/>
            <a:cxnLst/>
            <a:rect l="0" t="0" r="r" b="b"/>
            <a:pathLst>
              <a:path w="228" h="57">
                <a:moveTo>
                  <a:pt x="228" y="57"/>
                </a:moveTo>
                <a:lnTo>
                  <a:pt x="0" y="0"/>
                </a:lnTo>
                <a:lnTo>
                  <a:pt x="222" y="54"/>
                </a:lnTo>
                <a:lnTo>
                  <a:pt x="228" y="57"/>
                </a:lnTo>
                <a:close/>
              </a:path>
            </a:pathLst>
          </a:custGeom>
          <a:solidFill>
            <a:srgbClr val="29ABE2"/>
          </a:solid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3"/>
          <p:cNvSpPr/>
          <p:nvPr/>
        </p:nvSpPr>
        <p:spPr bwMode="auto">
          <a:xfrm>
            <a:off x="560388" y="3867150"/>
            <a:ext cx="61913" cy="80963"/>
          </a:xfrm>
          <a:custGeom>
            <a:avLst/>
            <a:gdLst/>
            <a:ahLst/>
            <a:cxnLst/>
            <a:rect l="0" t="0" r="r" b="b"/>
            <a:pathLst>
              <a:path w="39" h="51">
                <a:moveTo>
                  <a:pt x="0" y="0"/>
                </a:moveTo>
                <a:lnTo>
                  <a:pt x="39" y="51"/>
                </a:lnTo>
                <a:lnTo>
                  <a:pt x="3" y="0"/>
                </a:lnTo>
                <a:lnTo>
                  <a:pt x="0" y="0"/>
                </a:lnTo>
                <a:close/>
              </a:path>
            </a:pathLst>
          </a:custGeom>
          <a:solidFill>
            <a:srgbClr val="29ABE2"/>
          </a:solidFill>
          <a:ln>
            <a:noFill/>
          </a:ln>
          <a:extLst>
            <a:ext uri="{91240B29-F687-4F45-9708-019B960494DF}">
              <a14:hiddenLine xmlns:a14="http://schemas.microsoft.com/office/drawing/2010/main" w="9525">
                <a:solidFill>
                  <a:srgbClr val="000000"/>
                </a:solidFill>
                <a:round/>
                <a:headEnd/>
                <a:tailEnd/>
              </a14:hiddenLine>
            </a:ext>
          </a:extLst>
        </p:spPr>
      </p:sp>
    </p:spTree>
    <p:extLst>
      <p:ext uri="{BB962C8B-B14F-4D97-AF65-F5344CB8AC3E}">
        <p14:creationId xmlns:p14="http://schemas.microsoft.com/office/powerpoint/2010/main" val="1022089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113523" y="4732865"/>
            <a:ext cx="7515991" cy="566738"/>
          </a:xfrm>
        </p:spPr>
        <p:txBody>
          <a:bodyPr anchor="b">
            <a:normAutofit/>
          </a:bodyPr>
          <a:lstStyle>
            <a:lvl1pPr algn="ctr">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789975" y="932112"/>
            <a:ext cx="6171065"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113523" y="5299603"/>
            <a:ext cx="751599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1691449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Title 1"/>
          <p:cNvSpPr>
            <a:spLocks noGrp="1"/>
          </p:cNvSpPr>
          <p:nvPr>
            <p:ph type="title"/>
          </p:nvPr>
        </p:nvSpPr>
        <p:spPr>
          <a:xfrm>
            <a:off x="1113524" y="685800"/>
            <a:ext cx="7515991" cy="3048000"/>
          </a:xfrm>
        </p:spPr>
        <p:txBody>
          <a:bodyPr anchor="ctr">
            <a:normAutofit/>
          </a:bodyPr>
          <a:lstStyle>
            <a:lvl1pPr algn="ctr">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13524" y="4343400"/>
            <a:ext cx="7515992"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2032454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1598235" y="3428999"/>
            <a:ext cx="6631128"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1113523" y="4343400"/>
            <a:ext cx="751599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217927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13525" y="3308581"/>
            <a:ext cx="7515989" cy="1468800"/>
          </a:xfrm>
        </p:spPr>
        <p:txBody>
          <a:bodyPr anchor="b">
            <a:normAutofit/>
          </a:bodyPr>
          <a:lstStyle>
            <a:lvl1pPr algn="r">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13524" y="4777381"/>
            <a:ext cx="751599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590335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名片引述">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1113525" y="3886200"/>
            <a:ext cx="751599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1113524" y="4775200"/>
            <a:ext cx="751599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513937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zh-CN" altLang="en-US" smtClean="0"/>
              <a:t>单击此处编辑母版标题样式</a:t>
            </a:r>
            <a:endParaRPr lang="en-US" dirty="0"/>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1738909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204102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1393" y="685800"/>
            <a:ext cx="1328123" cy="5105400"/>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113524" y="685800"/>
            <a:ext cx="6016373" cy="5105400"/>
          </a:xfrm>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1603591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981200"/>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982133" y="2667000"/>
            <a:ext cx="7704667" cy="3332816"/>
          </a:xfrm>
        </p:spPr>
        <p:txBody>
          <a:bodyPr anchor="ct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a:xfrm>
            <a:off x="7344329" y="6108173"/>
            <a:ext cx="857473" cy="365125"/>
          </a:xfrm>
        </p:spPr>
        <p:txBody>
          <a:bodyPr/>
          <a:lstStyle/>
          <a:p>
            <a:fld id="{3A3F4C21-0E25-4EBA-94E6-A8B786DADA19}" type="datetimeFigureOut">
              <a:rPr lang="zh-CN" altLang="en-US" smtClean="0"/>
              <a:t>16/1/6</a:t>
            </a:fld>
            <a:endParaRPr lang="zh-CN" altLang="en-US"/>
          </a:p>
        </p:txBody>
      </p:sp>
      <p:sp>
        <p:nvSpPr>
          <p:cNvPr id="5" name="Footer Placeholder 4"/>
          <p:cNvSpPr>
            <a:spLocks noGrp="1"/>
          </p:cNvSpPr>
          <p:nvPr>
            <p:ph type="ftr" sz="quarter" idx="11"/>
          </p:nvPr>
        </p:nvSpPr>
        <p:spPr>
          <a:xfrm>
            <a:off x="1972647" y="6108173"/>
            <a:ext cx="5314517" cy="365125"/>
          </a:xfrm>
        </p:spPr>
        <p:txBody>
          <a:bodyPr/>
          <a:lstStyle/>
          <a:p>
            <a:endParaRPr lang="zh-CN" altLang="en-US"/>
          </a:p>
        </p:txBody>
      </p:sp>
      <p:sp>
        <p:nvSpPr>
          <p:cNvPr id="6" name="Slide Number Placeholder 5"/>
          <p:cNvSpPr>
            <a:spLocks noGrp="1"/>
          </p:cNvSpPr>
          <p:nvPr>
            <p:ph type="sldNum" sz="quarter" idx="12"/>
          </p:nvPr>
        </p:nvSpPr>
        <p:spPr>
          <a:xfrm>
            <a:off x="8258967" y="6108173"/>
            <a:ext cx="427833" cy="365125"/>
          </a:xfrm>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1626250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986995" y="2666998"/>
            <a:ext cx="6699805" cy="2360071"/>
          </a:xfrm>
        </p:spPr>
        <p:txBody>
          <a:bodyPr anchor="b"/>
          <a:lstStyle>
            <a:lvl1pPr algn="r">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986998" y="5027070"/>
            <a:ext cx="6699802"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a:xfrm>
            <a:off x="8273317" y="6116070"/>
            <a:ext cx="413483" cy="365125"/>
          </a:xfrm>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1669679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a:xfrm>
            <a:off x="982133" y="685801"/>
            <a:ext cx="7704667" cy="1752599"/>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982133" y="2667000"/>
            <a:ext cx="3739896" cy="336867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946904" y="2667000"/>
            <a:ext cx="3739896" cy="334682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14989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329481" y="2658533"/>
            <a:ext cx="3456291"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113523"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5161710" y="2667000"/>
            <a:ext cx="3467806"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957266"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1242561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1581539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1597141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113524" y="1600200"/>
            <a:ext cx="2662534" cy="1371600"/>
          </a:xfrm>
        </p:spPr>
        <p:txBody>
          <a:bodyPr anchor="b">
            <a:normAutofit/>
          </a:bodyPr>
          <a:lstStyle>
            <a:lvl1pPr algn="ctr">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947553" y="685800"/>
            <a:ext cx="4681962"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1113524" y="2971800"/>
            <a:ext cx="2662534"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1981208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12332" y="1752599"/>
            <a:ext cx="4070679" cy="1371600"/>
          </a:xfrm>
        </p:spPr>
        <p:txBody>
          <a:bodyPr anchor="b">
            <a:normAutofit/>
          </a:bodyPr>
          <a:lstStyle>
            <a:lvl1pPr algn="ctr">
              <a:defRPr sz="2800" b="0"/>
            </a:lvl1pPr>
          </a:lstStyle>
          <a:p>
            <a:r>
              <a:rPr lang="zh-CN" altLang="en-US" smtClean="0"/>
              <a:t>单击此处编辑母版标题样式</a:t>
            </a:r>
            <a:endParaRPr lang="en-US" dirty="0"/>
          </a:p>
        </p:txBody>
      </p:sp>
      <p:sp>
        <p:nvSpPr>
          <p:cNvPr id="14" name="Picture Placeholder 2"/>
          <p:cNvSpPr>
            <a:spLocks noGrp="1" noChangeAspect="1"/>
          </p:cNvSpPr>
          <p:nvPr>
            <p:ph type="pic" idx="1"/>
          </p:nvPr>
        </p:nvSpPr>
        <p:spPr>
          <a:xfrm>
            <a:off x="5697495" y="914400"/>
            <a:ext cx="2461371"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112332" y="3124199"/>
            <a:ext cx="4070679"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3A3F4C21-0E25-4EBA-94E6-A8B786DADA19}" type="datetimeFigureOut">
              <a:rPr lang="zh-CN" altLang="en-US" smtClean="0"/>
              <a:t>16/1/6</a:t>
            </a:fld>
            <a:endParaRPr lang="zh-CN" alt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207026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4" name="Group 13"/>
          <p:cNvGrpSpPr/>
          <p:nvPr/>
        </p:nvGrpSpPr>
        <p:grpSpPr>
          <a:xfrm>
            <a:off x="0" y="0"/>
            <a:ext cx="2132013" cy="6858001"/>
            <a:chOff x="0" y="0"/>
            <a:chExt cx="2132013" cy="6858001"/>
          </a:xfrm>
        </p:grpSpPr>
        <p:sp>
          <p:nvSpPr>
            <p:cNvPr id="15" name="Freeform 6"/>
            <p:cNvSpPr/>
            <p:nvPr/>
          </p:nvSpPr>
          <p:spPr bwMode="auto">
            <a:xfrm>
              <a:off x="0" y="0"/>
              <a:ext cx="1073150" cy="5291138"/>
            </a:xfrm>
            <a:custGeom>
              <a:avLst/>
              <a:gdLst/>
              <a:ahLst/>
              <a:cxnLst/>
              <a:rect l="0" t="0" r="r" b="b"/>
              <a:pathLst>
                <a:path w="676" h="3333">
                  <a:moveTo>
                    <a:pt x="0" y="3132"/>
                  </a:moveTo>
                  <a:lnTo>
                    <a:pt x="0" y="3312"/>
                  </a:lnTo>
                  <a:lnTo>
                    <a:pt x="126" y="3333"/>
                  </a:lnTo>
                  <a:lnTo>
                    <a:pt x="676" y="0"/>
                  </a:lnTo>
                  <a:lnTo>
                    <a:pt x="514" y="0"/>
                  </a:lnTo>
                  <a:lnTo>
                    <a:pt x="0" y="3132"/>
                  </a:lnTo>
                  <a:close/>
                </a:path>
              </a:pathLst>
            </a:custGeom>
            <a:solidFill>
              <a:schemeClr val="accent1"/>
            </a:solidFill>
            <a:ln>
              <a:noFill/>
            </a:ln>
          </p:spPr>
        </p:sp>
        <p:sp>
          <p:nvSpPr>
            <p:cNvPr id="16" name="Freeform 7"/>
            <p:cNvSpPr/>
            <p:nvPr/>
          </p:nvSpPr>
          <p:spPr bwMode="auto">
            <a:xfrm>
              <a:off x="0" y="0"/>
              <a:ext cx="758825" cy="4624388"/>
            </a:xfrm>
            <a:custGeom>
              <a:avLst/>
              <a:gdLst/>
              <a:ahLst/>
              <a:cxnLst/>
              <a:rect l="0" t="0" r="r" b="b"/>
              <a:pathLst>
                <a:path w="478" h="2913">
                  <a:moveTo>
                    <a:pt x="478" y="0"/>
                  </a:moveTo>
                  <a:lnTo>
                    <a:pt x="318" y="0"/>
                  </a:lnTo>
                  <a:lnTo>
                    <a:pt x="0" y="1938"/>
                  </a:lnTo>
                  <a:lnTo>
                    <a:pt x="0" y="2913"/>
                  </a:lnTo>
                  <a:lnTo>
                    <a:pt x="478" y="0"/>
                  </a:lnTo>
                  <a:close/>
                </a:path>
              </a:pathLst>
            </a:custGeom>
            <a:solidFill>
              <a:schemeClr val="tx1">
                <a:lumMod val="65000"/>
                <a:lumOff val="35000"/>
              </a:schemeClr>
            </a:solidFill>
            <a:ln>
              <a:noFill/>
            </a:ln>
          </p:spPr>
        </p:sp>
        <p:sp>
          <p:nvSpPr>
            <p:cNvPr id="17" name="Freeform 8"/>
            <p:cNvSpPr/>
            <p:nvPr/>
          </p:nvSpPr>
          <p:spPr bwMode="auto">
            <a:xfrm>
              <a:off x="0" y="5662613"/>
              <a:ext cx="906463" cy="1195388"/>
            </a:xfrm>
            <a:custGeom>
              <a:avLst/>
              <a:gdLst/>
              <a:ahLst/>
              <a:cxnLst/>
              <a:rect l="0" t="0" r="r" b="b"/>
              <a:pathLst>
                <a:path w="571" h="753">
                  <a:moveTo>
                    <a:pt x="0" y="0"/>
                  </a:moveTo>
                  <a:lnTo>
                    <a:pt x="0" y="12"/>
                  </a:lnTo>
                  <a:lnTo>
                    <a:pt x="538" y="753"/>
                  </a:lnTo>
                  <a:lnTo>
                    <a:pt x="571" y="753"/>
                  </a:lnTo>
                  <a:lnTo>
                    <a:pt x="0" y="0"/>
                  </a:lnTo>
                  <a:close/>
                </a:path>
              </a:pathLst>
            </a:custGeom>
            <a:solidFill>
              <a:schemeClr val="tx1">
                <a:lumMod val="85000"/>
                <a:lumOff val="15000"/>
              </a:schemeClr>
            </a:solidFill>
            <a:ln>
              <a:noFill/>
            </a:ln>
          </p:spPr>
        </p:sp>
        <p:sp>
          <p:nvSpPr>
            <p:cNvPr id="18" name="Freeform 9"/>
            <p:cNvSpPr/>
            <p:nvPr/>
          </p:nvSpPr>
          <p:spPr bwMode="auto">
            <a:xfrm>
              <a:off x="0" y="5295900"/>
              <a:ext cx="1487488" cy="1562100"/>
            </a:xfrm>
            <a:custGeom>
              <a:avLst/>
              <a:gdLst/>
              <a:ahLst/>
              <a:cxnLst/>
              <a:rect l="0" t="0" r="r" b="b"/>
              <a:pathLst>
                <a:path w="937" h="984">
                  <a:moveTo>
                    <a:pt x="0" y="0"/>
                  </a:moveTo>
                  <a:lnTo>
                    <a:pt x="0" y="3"/>
                  </a:lnTo>
                  <a:lnTo>
                    <a:pt x="901" y="984"/>
                  </a:lnTo>
                  <a:lnTo>
                    <a:pt x="937" y="984"/>
                  </a:lnTo>
                  <a:lnTo>
                    <a:pt x="0" y="0"/>
                  </a:lnTo>
                  <a:close/>
                </a:path>
              </a:pathLst>
            </a:custGeom>
            <a:solidFill>
              <a:schemeClr val="accent1">
                <a:lumMod val="50000"/>
              </a:schemeClr>
            </a:solidFill>
            <a:ln>
              <a:noFill/>
            </a:ln>
          </p:spPr>
        </p:sp>
        <p:sp>
          <p:nvSpPr>
            <p:cNvPr id="19" name="Freeform 10"/>
            <p:cNvSpPr/>
            <p:nvPr/>
          </p:nvSpPr>
          <p:spPr bwMode="auto">
            <a:xfrm>
              <a:off x="0" y="5257800"/>
              <a:ext cx="2132013" cy="1600200"/>
            </a:xfrm>
            <a:custGeom>
              <a:avLst/>
              <a:gdLst/>
              <a:ahLst/>
              <a:cxnLst/>
              <a:rect l="0" t="0" r="r" b="b"/>
              <a:pathLst>
                <a:path w="1343" h="1008">
                  <a:moveTo>
                    <a:pt x="0" y="24"/>
                  </a:moveTo>
                  <a:lnTo>
                    <a:pt x="937" y="1008"/>
                  </a:lnTo>
                  <a:lnTo>
                    <a:pt x="1343" y="1008"/>
                  </a:lnTo>
                  <a:lnTo>
                    <a:pt x="126" y="21"/>
                  </a:lnTo>
                  <a:lnTo>
                    <a:pt x="0" y="0"/>
                  </a:lnTo>
                  <a:lnTo>
                    <a:pt x="0" y="24"/>
                  </a:lnTo>
                  <a:close/>
                </a:path>
              </a:pathLst>
            </a:custGeom>
            <a:solidFill>
              <a:schemeClr val="accent1">
                <a:lumMod val="75000"/>
              </a:schemeClr>
            </a:solidFill>
            <a:ln>
              <a:noFill/>
            </a:ln>
          </p:spPr>
        </p:sp>
        <p:sp>
          <p:nvSpPr>
            <p:cNvPr id="20" name="Freeform 11"/>
            <p:cNvSpPr/>
            <p:nvPr/>
          </p:nvSpPr>
          <p:spPr bwMode="auto">
            <a:xfrm>
              <a:off x="0" y="5357813"/>
              <a:ext cx="1377950" cy="1500188"/>
            </a:xfrm>
            <a:custGeom>
              <a:avLst/>
              <a:gdLst/>
              <a:ahLst/>
              <a:cxnLst/>
              <a:rect l="0" t="0" r="r" b="b"/>
              <a:pathLst>
                <a:path w="868" h="945">
                  <a:moveTo>
                    <a:pt x="0" y="192"/>
                  </a:moveTo>
                  <a:lnTo>
                    <a:pt x="571" y="945"/>
                  </a:lnTo>
                  <a:lnTo>
                    <a:pt x="868" y="945"/>
                  </a:lnTo>
                  <a:lnTo>
                    <a:pt x="0" y="0"/>
                  </a:lnTo>
                  <a:lnTo>
                    <a:pt x="0" y="192"/>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982133" y="457201"/>
            <a:ext cx="7704667" cy="1981200"/>
          </a:xfrm>
          <a:prstGeom prst="rect">
            <a:avLst/>
          </a:prstGeom>
          <a:effectLst/>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982134" y="2667000"/>
            <a:ext cx="7704666" cy="3356995"/>
          </a:xfrm>
          <a:prstGeom prst="rect">
            <a:avLst/>
          </a:prstGeom>
        </p:spPr>
        <p:txBody>
          <a:bodyPr vert="horz" lIns="91440" tIns="45720" rIns="91440" bIns="45720" rtlCol="0" anchor="ct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7358679" y="6116070"/>
            <a:ext cx="85747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A3F4C21-0E25-4EBA-94E6-A8B786DADA19}" type="datetimeFigureOut">
              <a:rPr lang="zh-CN" altLang="en-US" smtClean="0"/>
              <a:t>16/1/6</a:t>
            </a:fld>
            <a:endParaRPr lang="zh-CN" altLang="en-US"/>
          </a:p>
        </p:txBody>
      </p:sp>
      <p:sp>
        <p:nvSpPr>
          <p:cNvPr id="5" name="Footer Placeholder 4"/>
          <p:cNvSpPr>
            <a:spLocks noGrp="1"/>
          </p:cNvSpPr>
          <p:nvPr>
            <p:ph type="ftr" sz="quarter" idx="3"/>
          </p:nvPr>
        </p:nvSpPr>
        <p:spPr>
          <a:xfrm>
            <a:off x="1986997" y="6116070"/>
            <a:ext cx="531451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zh-CN" altLang="en-US"/>
          </a:p>
        </p:txBody>
      </p:sp>
      <p:sp>
        <p:nvSpPr>
          <p:cNvPr id="6" name="Slide Number Placeholder 5"/>
          <p:cNvSpPr>
            <a:spLocks noGrp="1"/>
          </p:cNvSpPr>
          <p:nvPr>
            <p:ph type="sldNum" sz="quarter" idx="4"/>
          </p:nvPr>
        </p:nvSpPr>
        <p:spPr>
          <a:xfrm>
            <a:off x="8273317" y="6116070"/>
            <a:ext cx="41348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2058244-864B-46ED-9095-B223B3474BBC}" type="slidenum">
              <a:rPr lang="zh-CN" altLang="en-US" smtClean="0"/>
              <a:t>‹#›</a:t>
            </a:fld>
            <a:endParaRPr lang="zh-CN" altLang="en-US"/>
          </a:p>
        </p:txBody>
      </p:sp>
    </p:spTree>
    <p:extLst>
      <p:ext uri="{BB962C8B-B14F-4D97-AF65-F5344CB8AC3E}">
        <p14:creationId xmlns:p14="http://schemas.microsoft.com/office/powerpoint/2010/main" val="356684278"/>
      </p:ext>
    </p:extLst>
  </p:cSld>
  <p:clrMap bg1="lt1" tx1="dk1" bg2="lt2" tx2="dk2" accent1="accent1" accent2="accent2" accent3="accent3" accent4="accent4" accent5="accent5" accent6="accent6" hlink="hlink" folHlink="folHlink"/>
  <p:sldLayoutIdLst>
    <p:sldLayoutId id="2147483971" r:id="rId1"/>
    <p:sldLayoutId id="2147483972" r:id="rId2"/>
    <p:sldLayoutId id="2147483973" r:id="rId3"/>
    <p:sldLayoutId id="2147483974" r:id="rId4"/>
    <p:sldLayoutId id="2147483975" r:id="rId5"/>
    <p:sldLayoutId id="2147483976" r:id="rId6"/>
    <p:sldLayoutId id="2147483977" r:id="rId7"/>
    <p:sldLayoutId id="2147483978" r:id="rId8"/>
    <p:sldLayoutId id="2147483979" r:id="rId9"/>
    <p:sldLayoutId id="2147483980" r:id="rId10"/>
    <p:sldLayoutId id="2147483981" r:id="rId11"/>
    <p:sldLayoutId id="2147483982" r:id="rId12"/>
    <p:sldLayoutId id="2147483983" r:id="rId13"/>
    <p:sldLayoutId id="2147483984" r:id="rId14"/>
    <p:sldLayoutId id="2147483985" r:id="rId15"/>
    <p:sldLayoutId id="2147483986" r:id="rId16"/>
    <p:sldLayoutId id="2147483987"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5.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1.emf"/><Relationship Id="rId7" Type="http://schemas.openxmlformats.org/officeDocument/2006/relationships/image" Target="../media/image22.emf"/><Relationship Id="rId8" Type="http://schemas.openxmlformats.org/officeDocument/2006/relationships/image" Target="../media/image23.emf"/><Relationship Id="rId9" Type="http://schemas.openxmlformats.org/officeDocument/2006/relationships/image" Target="../media/image24.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16.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 Id="rId3"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0.png"/><Relationship Id="rId1" Type="http://schemas.microsoft.com/office/2007/relationships/media" Target="../media/media1.MP4"/><Relationship Id="rId2" Type="http://schemas.openxmlformats.org/officeDocument/2006/relationships/video" Target="../media/media1.MP4"/></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739673" y="914401"/>
            <a:ext cx="6947128" cy="2082551"/>
          </a:xfrm>
        </p:spPr>
        <p:txBody>
          <a:bodyPr>
            <a:normAutofit/>
          </a:bodyPr>
          <a:lstStyle/>
          <a:p>
            <a:r>
              <a:rPr lang="en-US" altLang="zh-CN" sz="4000" dirty="0" smtClean="0">
                <a:latin typeface="Calibri" charset="0"/>
                <a:ea typeface="Calibri" charset="0"/>
                <a:cs typeface="Calibri" charset="0"/>
              </a:rPr>
              <a:t>FOUNDATIONS OF DATA SCIENCE</a:t>
            </a:r>
            <a:endParaRPr lang="zh-CN" altLang="en-US" sz="4000" dirty="0">
              <a:latin typeface="Calibri" charset="0"/>
              <a:ea typeface="Calibri" charset="0"/>
              <a:cs typeface="Calibri" charset="0"/>
            </a:endParaRPr>
          </a:p>
        </p:txBody>
      </p:sp>
      <p:sp>
        <p:nvSpPr>
          <p:cNvPr id="3" name="副标题 2"/>
          <p:cNvSpPr>
            <a:spLocks noGrp="1"/>
          </p:cNvSpPr>
          <p:nvPr>
            <p:ph type="subTitle" idx="1"/>
          </p:nvPr>
        </p:nvSpPr>
        <p:spPr>
          <a:xfrm>
            <a:off x="3059832" y="4005064"/>
            <a:ext cx="5762563" cy="2194181"/>
          </a:xfrm>
        </p:spPr>
        <p:txBody>
          <a:bodyPr>
            <a:normAutofit fontScale="92500" lnSpcReduction="20000"/>
          </a:bodyPr>
          <a:lstStyle/>
          <a:p>
            <a:pPr algn="ctr"/>
            <a:r>
              <a:rPr lang="en-US" altLang="zh-CN" b="1" dirty="0" smtClean="0">
                <a:latin typeface="Calibri" charset="0"/>
                <a:ea typeface="Calibri" charset="0"/>
                <a:cs typeface="Calibri" charset="0"/>
              </a:rPr>
              <a:t>                                                                         Group</a:t>
            </a:r>
            <a:r>
              <a:rPr lang="zh-CN" altLang="en-US" b="1" dirty="0" smtClean="0">
                <a:latin typeface="Calibri" charset="0"/>
                <a:ea typeface="Calibri" charset="0"/>
                <a:cs typeface="Calibri" charset="0"/>
              </a:rPr>
              <a:t> </a:t>
            </a:r>
            <a:r>
              <a:rPr lang="en-US" altLang="zh-CN" b="1" dirty="0" smtClean="0">
                <a:latin typeface="Calibri" charset="0"/>
                <a:ea typeface="Calibri" charset="0"/>
                <a:cs typeface="Calibri" charset="0"/>
              </a:rPr>
              <a:t>2</a:t>
            </a:r>
            <a:endParaRPr lang="zh-CN" altLang="en-US" b="1" dirty="0" smtClean="0">
              <a:latin typeface="Calibri" charset="0"/>
              <a:ea typeface="Calibri" charset="0"/>
              <a:cs typeface="Calibri" charset="0"/>
            </a:endParaRPr>
          </a:p>
          <a:p>
            <a:pPr algn="ctr"/>
            <a:r>
              <a:rPr lang="en-US" altLang="zh-CN" dirty="0" smtClean="0">
                <a:latin typeface="Calibri" charset="0"/>
                <a:ea typeface="Calibri" charset="0"/>
                <a:cs typeface="Calibri" charset="0"/>
              </a:rPr>
              <a:t>                                                                            </a:t>
            </a:r>
            <a:r>
              <a:rPr lang="en-US" altLang="zh-CN" dirty="0" err="1" smtClean="0">
                <a:latin typeface="Calibri" charset="0"/>
                <a:ea typeface="Calibri" charset="0"/>
                <a:cs typeface="Calibri" charset="0"/>
              </a:rPr>
              <a:t>Jiaxin</a:t>
            </a:r>
            <a:r>
              <a:rPr lang="en-US" altLang="zh-CN" dirty="0" smtClean="0">
                <a:latin typeface="Calibri" charset="0"/>
                <a:ea typeface="Calibri" charset="0"/>
                <a:cs typeface="Calibri" charset="0"/>
              </a:rPr>
              <a:t> WU</a:t>
            </a:r>
          </a:p>
          <a:p>
            <a:pPr algn="ctr"/>
            <a:r>
              <a:rPr lang="en-US" altLang="zh-CN" dirty="0" smtClean="0">
                <a:latin typeface="Calibri" charset="0"/>
                <a:ea typeface="Calibri" charset="0"/>
                <a:cs typeface="Calibri" charset="0"/>
              </a:rPr>
              <a:t>                                                                            Xin CHEN</a:t>
            </a:r>
          </a:p>
          <a:p>
            <a:pPr algn="ctr"/>
            <a:r>
              <a:rPr lang="en-US" altLang="zh-CN" dirty="0" smtClean="0">
                <a:latin typeface="Calibri" charset="0"/>
                <a:ea typeface="Calibri" charset="0"/>
                <a:cs typeface="Calibri" charset="0"/>
              </a:rPr>
              <a:t>                                                                         </a:t>
            </a:r>
            <a:r>
              <a:rPr lang="en-US" altLang="zh-CN" dirty="0" err="1" smtClean="0">
                <a:latin typeface="Calibri" charset="0"/>
                <a:ea typeface="Calibri" charset="0"/>
                <a:cs typeface="Calibri" charset="0"/>
              </a:rPr>
              <a:t>Yibo</a:t>
            </a:r>
            <a:r>
              <a:rPr lang="en-US" altLang="zh-CN" dirty="0" smtClean="0">
                <a:latin typeface="Calibri" charset="0"/>
                <a:ea typeface="Calibri" charset="0"/>
                <a:cs typeface="Calibri" charset="0"/>
              </a:rPr>
              <a:t> YU</a:t>
            </a:r>
            <a:endParaRPr lang="en-US" altLang="zh-CN" dirty="0">
              <a:latin typeface="Calibri" charset="0"/>
              <a:ea typeface="Calibri" charset="0"/>
              <a:cs typeface="Calibri" charset="0"/>
            </a:endParaRPr>
          </a:p>
          <a:p>
            <a:pPr algn="ctr"/>
            <a:r>
              <a:rPr lang="en-US" altLang="zh-CN" dirty="0" smtClean="0">
                <a:latin typeface="Calibri" charset="0"/>
                <a:ea typeface="Calibri" charset="0"/>
                <a:cs typeface="Calibri" charset="0"/>
              </a:rPr>
              <a:t>                                                                                   </a:t>
            </a:r>
            <a:r>
              <a:rPr lang="en-US" altLang="zh-CN" dirty="0" err="1" smtClean="0">
                <a:latin typeface="Calibri" charset="0"/>
                <a:ea typeface="Calibri" charset="0"/>
                <a:cs typeface="Calibri" charset="0"/>
              </a:rPr>
              <a:t>Qingyun</a:t>
            </a:r>
            <a:r>
              <a:rPr lang="en-US" altLang="zh-CN" dirty="0" smtClean="0">
                <a:latin typeface="Calibri" charset="0"/>
                <a:ea typeface="Calibri" charset="0"/>
                <a:cs typeface="Calibri" charset="0"/>
              </a:rPr>
              <a:t> Feng</a:t>
            </a:r>
            <a:endParaRPr lang="zh-CN" altLang="en-US" dirty="0" smtClean="0">
              <a:latin typeface="Calibri" charset="0"/>
              <a:ea typeface="Calibri" charset="0"/>
              <a:cs typeface="Calibri" charset="0"/>
            </a:endParaRPr>
          </a:p>
          <a:p>
            <a:pPr algn="ctr"/>
            <a:r>
              <a:rPr lang="en-US" altLang="zh-CN" dirty="0" smtClean="0">
                <a:latin typeface="Calibri" charset="0"/>
                <a:ea typeface="Calibri" charset="0"/>
                <a:cs typeface="Calibri" charset="0"/>
              </a:rPr>
              <a:t>                                                                                      </a:t>
            </a:r>
            <a:r>
              <a:rPr lang="en-US" altLang="zh-CN" dirty="0" err="1" smtClean="0">
                <a:latin typeface="Calibri" charset="0"/>
                <a:ea typeface="Calibri" charset="0"/>
                <a:cs typeface="Calibri" charset="0"/>
              </a:rPr>
              <a:t>Vahabov</a:t>
            </a:r>
            <a:r>
              <a:rPr lang="zh-CN" altLang="en-US" dirty="0" smtClean="0">
                <a:latin typeface="Calibri" charset="0"/>
                <a:ea typeface="Calibri" charset="0"/>
                <a:cs typeface="Calibri" charset="0"/>
              </a:rPr>
              <a:t> </a:t>
            </a:r>
            <a:r>
              <a:rPr lang="en-US" altLang="zh-CN" dirty="0" smtClean="0">
                <a:latin typeface="Calibri" charset="0"/>
                <a:ea typeface="Calibri" charset="0"/>
                <a:cs typeface="Calibri" charset="0"/>
              </a:rPr>
              <a:t>NATIG</a:t>
            </a:r>
            <a:endParaRPr lang="en-US" altLang="zh-CN" dirty="0">
              <a:latin typeface="Calibri" charset="0"/>
              <a:ea typeface="Calibri" charset="0"/>
              <a:cs typeface="Calibri" charset="0"/>
            </a:endParaRPr>
          </a:p>
          <a:p>
            <a:pPr algn="ctr"/>
            <a:endParaRPr lang="zh-CN" altLang="en-US" dirty="0" smtClean="0">
              <a:latin typeface="Calibri" charset="0"/>
              <a:ea typeface="Calibri" charset="0"/>
              <a:cs typeface="Calibri" charset="0"/>
            </a:endParaRPr>
          </a:p>
          <a:p>
            <a:pPr algn="ctr"/>
            <a:endParaRPr lang="zh-CN" altLang="en-US" dirty="0">
              <a:latin typeface="Calibri" charset="0"/>
              <a:ea typeface="Calibri" charset="0"/>
              <a:cs typeface="Calibri" charset="0"/>
            </a:endParaRPr>
          </a:p>
        </p:txBody>
      </p:sp>
      <p:sp>
        <p:nvSpPr>
          <p:cNvPr id="4" name="TextBox 3"/>
          <p:cNvSpPr txBox="1"/>
          <p:nvPr/>
        </p:nvSpPr>
        <p:spPr>
          <a:xfrm>
            <a:off x="4932040" y="3050162"/>
            <a:ext cx="3744416" cy="461665"/>
          </a:xfrm>
          <a:prstGeom prst="rect">
            <a:avLst/>
          </a:prstGeom>
          <a:noFill/>
        </p:spPr>
        <p:txBody>
          <a:bodyPr wrap="square" rtlCol="0">
            <a:spAutoFit/>
          </a:bodyPr>
          <a:lstStyle/>
          <a:p>
            <a:r>
              <a:rPr lang="en-US" altLang="zh-CN" sz="2400" dirty="0" smtClean="0">
                <a:latin typeface="Calibri" panose="020F0502020204030204" pitchFamily="34" charset="0"/>
                <a:cs typeface="Calibri" panose="020F0502020204030204" pitchFamily="34" charset="0"/>
              </a:rPr>
              <a:t>----------Box Office </a:t>
            </a:r>
            <a:r>
              <a:rPr lang="en-US" altLang="zh-CN" sz="2400" dirty="0">
                <a:latin typeface="Calibri" panose="020F0502020204030204" pitchFamily="34" charset="0"/>
                <a:cs typeface="Calibri" panose="020F0502020204030204" pitchFamily="34" charset="0"/>
              </a:rPr>
              <a:t>P</a:t>
            </a:r>
            <a:r>
              <a:rPr lang="en-US" altLang="zh-CN" sz="2400" dirty="0" smtClean="0">
                <a:latin typeface="Calibri" panose="020F0502020204030204" pitchFamily="34" charset="0"/>
                <a:cs typeface="Calibri" panose="020F0502020204030204" pitchFamily="34" charset="0"/>
              </a:rPr>
              <a:t>rediction</a:t>
            </a:r>
            <a:endParaRPr lang="zh-CN" altLang="en-US" sz="2400" dirty="0">
              <a:latin typeface="Calibri" panose="020F0502020204030204" pitchFamily="34" charset="0"/>
              <a:cs typeface="Calibri" panose="020F0502020204030204" pitchFamily="34" charset="0"/>
            </a:endParaRP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44208" y="711778"/>
            <a:ext cx="2520280" cy="556982"/>
          </a:xfrm>
          <a:prstGeom prst="rect">
            <a:avLst/>
          </a:prstGeom>
        </p:spPr>
      </p:pic>
    </p:spTree>
    <p:extLst>
      <p:ext uri="{BB962C8B-B14F-4D97-AF65-F5344CB8AC3E}">
        <p14:creationId xmlns:p14="http://schemas.microsoft.com/office/powerpoint/2010/main" val="3043969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1187624" y="885"/>
            <a:ext cx="7704667" cy="1981200"/>
          </a:xfrm>
        </p:spPr>
        <p:txBody>
          <a:bodyPr/>
          <a:lstStyle/>
          <a:p>
            <a:pPr algn="l"/>
            <a:r>
              <a:rPr lang="en-US" altLang="zh-CN" dirty="0" smtClean="0">
                <a:latin typeface="Calibri" charset="0"/>
                <a:ea typeface="Calibri" charset="0"/>
                <a:cs typeface="Calibri" charset="0"/>
              </a:rPr>
              <a:t>Data</a:t>
            </a:r>
            <a:r>
              <a:rPr lang="zh-CN" altLang="en-US" dirty="0" smtClean="0">
                <a:latin typeface="Calibri" charset="0"/>
                <a:ea typeface="Calibri" charset="0"/>
                <a:cs typeface="Calibri" charset="0"/>
              </a:rPr>
              <a:t> </a:t>
            </a:r>
            <a:r>
              <a:rPr lang="en-US" altLang="zh-CN" dirty="0" smtClean="0">
                <a:latin typeface="Calibri" charset="0"/>
                <a:ea typeface="Calibri" charset="0"/>
                <a:cs typeface="Calibri" charset="0"/>
              </a:rPr>
              <a:t>Collection</a:t>
            </a:r>
            <a:r>
              <a:rPr lang="zh-CN" altLang="en-US" dirty="0" smtClean="0">
                <a:latin typeface="Calibri" charset="0"/>
                <a:ea typeface="Calibri" charset="0"/>
                <a:cs typeface="Calibri" charset="0"/>
              </a:rPr>
              <a:t> </a:t>
            </a:r>
            <a:r>
              <a:rPr lang="en-US" altLang="zh-CN" dirty="0" smtClean="0">
                <a:latin typeface="Calibri" charset="0"/>
                <a:ea typeface="Calibri" charset="0"/>
                <a:cs typeface="Calibri" charset="0"/>
              </a:rPr>
              <a:t>&amp;</a:t>
            </a:r>
            <a:r>
              <a:rPr lang="zh-CN" altLang="en-US" dirty="0" smtClean="0">
                <a:latin typeface="Calibri" charset="0"/>
                <a:ea typeface="Calibri" charset="0"/>
                <a:cs typeface="Calibri" charset="0"/>
              </a:rPr>
              <a:t> </a:t>
            </a:r>
            <a:r>
              <a:rPr lang="en-US" altLang="zh-CN" dirty="0">
                <a:latin typeface="Calibri" charset="0"/>
                <a:ea typeface="Calibri" charset="0"/>
                <a:cs typeface="Calibri" charset="0"/>
              </a:rPr>
              <a:t>Cleansing</a:t>
            </a:r>
            <a:endParaRPr lang="zh-CN" altLang="en-US" dirty="0">
              <a:latin typeface="Calibri" charset="0"/>
              <a:ea typeface="Calibri" charset="0"/>
              <a:cs typeface="Calibri" charset="0"/>
            </a:endParaRPr>
          </a:p>
        </p:txBody>
      </p:sp>
      <p:pic>
        <p:nvPicPr>
          <p:cNvPr id="5" name="图片 4"/>
          <p:cNvPicPr>
            <a:picLocks noChangeAspect="1"/>
          </p:cNvPicPr>
          <p:nvPr/>
        </p:nvPicPr>
        <p:blipFill>
          <a:blip r:embed="rId2"/>
          <a:stretch>
            <a:fillRect/>
          </a:stretch>
        </p:blipFill>
        <p:spPr>
          <a:xfrm>
            <a:off x="3131840" y="1792973"/>
            <a:ext cx="3149600" cy="609600"/>
          </a:xfrm>
          <a:prstGeom prst="rect">
            <a:avLst/>
          </a:prstGeom>
        </p:spPr>
      </p:pic>
      <p:sp>
        <p:nvSpPr>
          <p:cNvPr id="6" name="文本框 5"/>
          <p:cNvSpPr txBox="1"/>
          <p:nvPr/>
        </p:nvSpPr>
        <p:spPr>
          <a:xfrm>
            <a:off x="2341249" y="3010779"/>
            <a:ext cx="4830040" cy="369332"/>
          </a:xfrm>
          <a:prstGeom prst="rect">
            <a:avLst/>
          </a:prstGeom>
          <a:noFill/>
        </p:spPr>
        <p:txBody>
          <a:bodyPr wrap="none" rtlCol="0">
            <a:spAutoFit/>
          </a:bodyPr>
          <a:lstStyle/>
          <a:p>
            <a:r>
              <a:rPr kumimoji="1" lang="en-US" altLang="zh-CN" dirty="0">
                <a:latin typeface="Calibri" charset="0"/>
                <a:ea typeface="Calibri" charset="0"/>
                <a:cs typeface="Calibri" charset="0"/>
              </a:rPr>
              <a:t>ftp://</a:t>
            </a:r>
            <a:r>
              <a:rPr kumimoji="1" lang="en-US" altLang="zh-CN" dirty="0" err="1">
                <a:latin typeface="Calibri" charset="0"/>
                <a:ea typeface="Calibri" charset="0"/>
                <a:cs typeface="Calibri" charset="0"/>
              </a:rPr>
              <a:t>ftp.funet.fi</a:t>
            </a:r>
            <a:r>
              <a:rPr kumimoji="1" lang="en-US" altLang="zh-CN" dirty="0">
                <a:latin typeface="Calibri" charset="0"/>
                <a:ea typeface="Calibri" charset="0"/>
                <a:cs typeface="Calibri" charset="0"/>
              </a:rPr>
              <a:t>/pub/mirrors/</a:t>
            </a:r>
            <a:r>
              <a:rPr kumimoji="1" lang="en-US" altLang="zh-CN" dirty="0" err="1">
                <a:latin typeface="Calibri" charset="0"/>
                <a:ea typeface="Calibri" charset="0"/>
                <a:cs typeface="Calibri" charset="0"/>
              </a:rPr>
              <a:t>ftp.imdb.com</a:t>
            </a:r>
            <a:r>
              <a:rPr kumimoji="1" lang="en-US" altLang="zh-CN" dirty="0">
                <a:latin typeface="Calibri" charset="0"/>
                <a:ea typeface="Calibri" charset="0"/>
                <a:cs typeface="Calibri" charset="0"/>
              </a:rPr>
              <a:t>/pub/</a:t>
            </a:r>
            <a:endParaRPr kumimoji="1" lang="zh-CN" altLang="en-US" dirty="0">
              <a:latin typeface="Calibri" charset="0"/>
              <a:ea typeface="Calibri" charset="0"/>
              <a:cs typeface="Calibri" charset="0"/>
            </a:endParaRPr>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3545" y="3988317"/>
            <a:ext cx="7152824" cy="1878608"/>
          </a:xfrm>
          <a:prstGeom prst="rect">
            <a:avLst/>
          </a:prstGeom>
        </p:spPr>
      </p:pic>
      <p:grpSp>
        <p:nvGrpSpPr>
          <p:cNvPr id="35" name="组 34"/>
          <p:cNvGrpSpPr/>
          <p:nvPr/>
        </p:nvGrpSpPr>
        <p:grpSpPr>
          <a:xfrm>
            <a:off x="3213972" y="4077072"/>
            <a:ext cx="5318468" cy="1728192"/>
            <a:chOff x="3213972" y="4077072"/>
            <a:chExt cx="5318468" cy="1728192"/>
          </a:xfrm>
        </p:grpSpPr>
        <p:cxnSp>
          <p:nvCxnSpPr>
            <p:cNvPr id="10" name="直线连接符 9"/>
            <p:cNvCxnSpPr/>
            <p:nvPr/>
          </p:nvCxnSpPr>
          <p:spPr>
            <a:xfrm>
              <a:off x="4932040" y="4077072"/>
              <a:ext cx="3600400"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p:nvPr/>
          </p:nvCxnSpPr>
          <p:spPr>
            <a:xfrm>
              <a:off x="3995936" y="4365104"/>
              <a:ext cx="4085704"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线连接符 12"/>
            <p:cNvCxnSpPr/>
            <p:nvPr/>
          </p:nvCxnSpPr>
          <p:spPr>
            <a:xfrm>
              <a:off x="3851920" y="4869160"/>
              <a:ext cx="136815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直线连接符 15"/>
            <p:cNvCxnSpPr/>
            <p:nvPr/>
          </p:nvCxnSpPr>
          <p:spPr>
            <a:xfrm>
              <a:off x="4427984" y="5013176"/>
              <a:ext cx="2644047"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直线连接符 17"/>
            <p:cNvCxnSpPr/>
            <p:nvPr/>
          </p:nvCxnSpPr>
          <p:spPr>
            <a:xfrm>
              <a:off x="3213972" y="5661248"/>
              <a:ext cx="2644047"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p:nvPr/>
          </p:nvCxnSpPr>
          <p:spPr>
            <a:xfrm>
              <a:off x="3213972" y="5805264"/>
              <a:ext cx="3590276"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直线连接符 24"/>
            <p:cNvCxnSpPr/>
            <p:nvPr/>
          </p:nvCxnSpPr>
          <p:spPr>
            <a:xfrm>
              <a:off x="3851920" y="5301208"/>
              <a:ext cx="136815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直线连接符 26"/>
            <p:cNvCxnSpPr/>
            <p:nvPr/>
          </p:nvCxnSpPr>
          <p:spPr>
            <a:xfrm>
              <a:off x="5065931" y="5373216"/>
              <a:ext cx="1378277"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直线连接符 28"/>
            <p:cNvCxnSpPr/>
            <p:nvPr/>
          </p:nvCxnSpPr>
          <p:spPr>
            <a:xfrm>
              <a:off x="3697779" y="4509120"/>
              <a:ext cx="337425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直线连接符 30"/>
            <p:cNvCxnSpPr/>
            <p:nvPr/>
          </p:nvCxnSpPr>
          <p:spPr>
            <a:xfrm>
              <a:off x="3697779" y="4653136"/>
              <a:ext cx="337425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直线连接符 32"/>
            <p:cNvCxnSpPr/>
            <p:nvPr/>
          </p:nvCxnSpPr>
          <p:spPr>
            <a:xfrm>
              <a:off x="4479742" y="5517232"/>
              <a:ext cx="1100370"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1" name="组 40"/>
          <p:cNvGrpSpPr/>
          <p:nvPr/>
        </p:nvGrpSpPr>
        <p:grpSpPr>
          <a:xfrm>
            <a:off x="2339752" y="4509120"/>
            <a:ext cx="1224136" cy="1281492"/>
            <a:chOff x="2339752" y="4509120"/>
            <a:chExt cx="1224136" cy="1281492"/>
          </a:xfrm>
        </p:grpSpPr>
        <p:cxnSp>
          <p:nvCxnSpPr>
            <p:cNvPr id="37" name="直线连接符 36"/>
            <p:cNvCxnSpPr/>
            <p:nvPr/>
          </p:nvCxnSpPr>
          <p:spPr>
            <a:xfrm>
              <a:off x="2341249" y="4509120"/>
              <a:ext cx="1222639" cy="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8" name="直线连接符 37"/>
            <p:cNvCxnSpPr/>
            <p:nvPr/>
          </p:nvCxnSpPr>
          <p:spPr>
            <a:xfrm>
              <a:off x="2339752" y="4653136"/>
              <a:ext cx="1222639" cy="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9" name="直线连接符 38"/>
            <p:cNvCxnSpPr/>
            <p:nvPr/>
          </p:nvCxnSpPr>
          <p:spPr>
            <a:xfrm>
              <a:off x="2339752" y="5790612"/>
              <a:ext cx="792088" cy="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45036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1187624" y="885"/>
            <a:ext cx="7704667" cy="1981200"/>
          </a:xfrm>
        </p:spPr>
        <p:txBody>
          <a:bodyPr/>
          <a:lstStyle/>
          <a:p>
            <a:pPr algn="l"/>
            <a:r>
              <a:rPr lang="en-US" altLang="zh-CN" dirty="0">
                <a:latin typeface="Calibri" charset="0"/>
                <a:ea typeface="Calibri" charset="0"/>
                <a:cs typeface="Calibri" charset="0"/>
              </a:rPr>
              <a:t>Data </a:t>
            </a:r>
            <a:r>
              <a:rPr lang="en-US" altLang="zh-CN" dirty="0" smtClean="0">
                <a:latin typeface="Calibri" charset="0"/>
                <a:ea typeface="Calibri" charset="0"/>
                <a:cs typeface="Calibri" charset="0"/>
              </a:rPr>
              <a:t>Cleansing</a:t>
            </a:r>
            <a:endParaRPr lang="zh-CN" altLang="en-US" dirty="0">
              <a:latin typeface="Calibri" charset="0"/>
              <a:ea typeface="Calibri" charset="0"/>
              <a:cs typeface="Calibri"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1933084303"/>
              </p:ext>
            </p:extLst>
          </p:nvPr>
        </p:nvGraphicFramePr>
        <p:xfrm>
          <a:off x="1117405" y="2654228"/>
          <a:ext cx="3240360" cy="370840"/>
        </p:xfrm>
        <a:graphic>
          <a:graphicData uri="http://schemas.openxmlformats.org/drawingml/2006/table">
            <a:tbl>
              <a:tblPr firstRow="1" bandRow="1">
                <a:tableStyleId>{21E4AEA4-8DFA-4A89-87EB-49C32662AFE0}</a:tableStyleId>
              </a:tblPr>
              <a:tblGrid>
                <a:gridCol w="1620180">
                  <a:extLst>
                    <a:ext uri="{9D8B030D-6E8A-4147-A177-3AD203B41FA5}">
                      <a16:colId xmlns:a16="http://schemas.microsoft.com/office/drawing/2014/main" xmlns="" val="20000"/>
                    </a:ext>
                  </a:extLst>
                </a:gridCol>
                <a:gridCol w="1620180">
                  <a:extLst>
                    <a:ext uri="{9D8B030D-6E8A-4147-A177-3AD203B41FA5}">
                      <a16:colId xmlns:a16="http://schemas.microsoft.com/office/drawing/2014/main" xmlns="" val="20001"/>
                    </a:ext>
                  </a:extLst>
                </a:gridCol>
              </a:tblGrid>
              <a:tr h="370840">
                <a:tc>
                  <a:txBody>
                    <a:bodyPr/>
                    <a:lstStyle/>
                    <a:p>
                      <a:pPr algn="ctr"/>
                      <a:r>
                        <a:rPr lang="en-US" altLang="zh-CN" b="0" dirty="0" err="1" smtClean="0">
                          <a:latin typeface="Calibri" charset="0"/>
                          <a:ea typeface="Calibri" charset="0"/>
                          <a:cs typeface="Calibri" charset="0"/>
                        </a:rPr>
                        <a:t>D_Name</a:t>
                      </a:r>
                      <a:endParaRPr lang="zh-CN" altLang="en-US" b="0" dirty="0">
                        <a:latin typeface="Calibri" charset="0"/>
                        <a:ea typeface="Calibri" charset="0"/>
                        <a:cs typeface="Calibri" charset="0"/>
                      </a:endParaRPr>
                    </a:p>
                  </a:txBody>
                  <a:tcPr/>
                </a:tc>
                <a:tc>
                  <a:txBody>
                    <a:bodyPr/>
                    <a:lstStyle/>
                    <a:p>
                      <a:pPr algn="ctr"/>
                      <a:r>
                        <a:rPr lang="en-US" altLang="zh-CN" b="0" dirty="0" err="1" smtClean="0">
                          <a:latin typeface="Calibri" charset="0"/>
                          <a:ea typeface="Calibri" charset="0"/>
                          <a:cs typeface="Calibri" charset="0"/>
                        </a:rPr>
                        <a:t>M_Name</a:t>
                      </a:r>
                      <a:endParaRPr lang="zh-CN" altLang="en-US" b="0" dirty="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sp>
        <p:nvSpPr>
          <p:cNvPr id="6" name="文本框 5"/>
          <p:cNvSpPr txBox="1"/>
          <p:nvPr/>
        </p:nvSpPr>
        <p:spPr>
          <a:xfrm>
            <a:off x="1619672" y="1916832"/>
            <a:ext cx="960712" cy="369332"/>
          </a:xfrm>
          <a:prstGeom prst="rect">
            <a:avLst/>
          </a:prstGeom>
          <a:effectLst>
            <a:outerShdw blurRad="50800" dist="76200" dir="13500000" algn="br" rotWithShape="0">
              <a:prstClr val="black">
                <a:alpha val="40000"/>
              </a:prstClr>
            </a:outerShdw>
          </a:effectLst>
        </p:spPr>
        <p:style>
          <a:lnRef idx="0">
            <a:schemeClr val="dk1"/>
          </a:lnRef>
          <a:fillRef idx="3">
            <a:schemeClr val="dk1"/>
          </a:fillRef>
          <a:effectRef idx="3">
            <a:schemeClr val="dk1"/>
          </a:effectRef>
          <a:fontRef idx="minor">
            <a:schemeClr val="lt1"/>
          </a:fontRef>
        </p:style>
        <p:txBody>
          <a:bodyPr wrap="none" rtlCol="0">
            <a:spAutoFit/>
          </a:bodyPr>
          <a:lstStyle/>
          <a:p>
            <a:r>
              <a:rPr kumimoji="1" lang="en-US" altLang="zh-CN" b="1" dirty="0" smtClean="0">
                <a:latin typeface="Calibri" charset="0"/>
                <a:ea typeface="Calibri" charset="0"/>
                <a:cs typeface="Calibri" charset="0"/>
              </a:rPr>
              <a:t>Director</a:t>
            </a:r>
            <a:endParaRPr kumimoji="1" lang="zh-CN" altLang="en-US" b="1" dirty="0">
              <a:latin typeface="Calibri" charset="0"/>
              <a:ea typeface="Calibri" charset="0"/>
              <a:cs typeface="Calibri" charset="0"/>
            </a:endParaRPr>
          </a:p>
        </p:txBody>
      </p:sp>
      <p:graphicFrame>
        <p:nvGraphicFramePr>
          <p:cNvPr id="7" name="表格 6"/>
          <p:cNvGraphicFramePr>
            <a:graphicFrameLocks noGrp="1"/>
          </p:cNvGraphicFramePr>
          <p:nvPr>
            <p:extLst>
              <p:ext uri="{D42A27DB-BD31-4B8C-83A1-F6EECF244321}">
                <p14:modId xmlns:p14="http://schemas.microsoft.com/office/powerpoint/2010/main" val="87522686"/>
              </p:ext>
            </p:extLst>
          </p:nvPr>
        </p:nvGraphicFramePr>
        <p:xfrm>
          <a:off x="5436096" y="2654228"/>
          <a:ext cx="3240360" cy="370840"/>
        </p:xfrm>
        <a:graphic>
          <a:graphicData uri="http://schemas.openxmlformats.org/drawingml/2006/table">
            <a:tbl>
              <a:tblPr firstRow="1" bandRow="1">
                <a:tableStyleId>{F5AB1C69-6EDB-4FF4-983F-18BD219EF322}</a:tableStyleId>
              </a:tblPr>
              <a:tblGrid>
                <a:gridCol w="1620180">
                  <a:extLst>
                    <a:ext uri="{9D8B030D-6E8A-4147-A177-3AD203B41FA5}">
                      <a16:colId xmlns:a16="http://schemas.microsoft.com/office/drawing/2014/main" xmlns="" val="20000"/>
                    </a:ext>
                  </a:extLst>
                </a:gridCol>
                <a:gridCol w="1620180">
                  <a:extLst>
                    <a:ext uri="{9D8B030D-6E8A-4147-A177-3AD203B41FA5}">
                      <a16:colId xmlns:a16="http://schemas.microsoft.com/office/drawing/2014/main" xmlns="" val="20001"/>
                    </a:ext>
                  </a:extLst>
                </a:gridCol>
              </a:tblGrid>
              <a:tr h="370840">
                <a:tc>
                  <a:txBody>
                    <a:bodyPr/>
                    <a:lstStyle/>
                    <a:p>
                      <a:pPr algn="ctr"/>
                      <a:r>
                        <a:rPr lang="en-US" altLang="zh-CN" b="0" dirty="0" err="1" smtClean="0">
                          <a:latin typeface="Calibri" charset="0"/>
                          <a:ea typeface="Calibri" charset="0"/>
                          <a:cs typeface="Calibri" charset="0"/>
                        </a:rPr>
                        <a:t>A_Name</a:t>
                      </a:r>
                      <a:endParaRPr lang="zh-CN" altLang="en-US" b="0" dirty="0">
                        <a:latin typeface="Calibri" charset="0"/>
                        <a:ea typeface="Calibri" charset="0"/>
                        <a:cs typeface="Calibri" charset="0"/>
                      </a:endParaRPr>
                    </a:p>
                  </a:txBody>
                  <a:tcPr/>
                </a:tc>
                <a:tc>
                  <a:txBody>
                    <a:bodyPr/>
                    <a:lstStyle/>
                    <a:p>
                      <a:pPr algn="ctr"/>
                      <a:r>
                        <a:rPr lang="en-US" altLang="zh-CN" b="0" dirty="0" err="1" smtClean="0">
                          <a:latin typeface="Calibri" charset="0"/>
                          <a:ea typeface="Calibri" charset="0"/>
                          <a:cs typeface="Calibri" charset="0"/>
                        </a:rPr>
                        <a:t>M_Name</a:t>
                      </a:r>
                      <a:endParaRPr lang="zh-CN" altLang="en-US" b="0" dirty="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sp>
        <p:nvSpPr>
          <p:cNvPr id="8" name="文本框 7"/>
          <p:cNvSpPr txBox="1"/>
          <p:nvPr/>
        </p:nvSpPr>
        <p:spPr>
          <a:xfrm>
            <a:off x="6804248" y="1916832"/>
            <a:ext cx="1486176" cy="369332"/>
          </a:xfrm>
          <a:prstGeom prst="rect">
            <a:avLst/>
          </a:prstGeom>
          <a:effectLst>
            <a:outerShdw blurRad="50800" dist="76200" dir="18900000" algn="bl" rotWithShape="0">
              <a:prstClr val="black">
                <a:alpha val="40000"/>
              </a:prstClr>
            </a:outerShdw>
          </a:effectLst>
        </p:spPr>
        <p:style>
          <a:lnRef idx="0">
            <a:schemeClr val="dk1"/>
          </a:lnRef>
          <a:fillRef idx="3">
            <a:schemeClr val="dk1"/>
          </a:fillRef>
          <a:effectRef idx="3">
            <a:schemeClr val="dk1"/>
          </a:effectRef>
          <a:fontRef idx="minor">
            <a:schemeClr val="lt1"/>
          </a:fontRef>
        </p:style>
        <p:txBody>
          <a:bodyPr wrap="none" rtlCol="0">
            <a:spAutoFit/>
          </a:bodyPr>
          <a:lstStyle/>
          <a:p>
            <a:r>
              <a:rPr kumimoji="1" lang="en-US" altLang="zh-CN" b="1" dirty="0" smtClean="0">
                <a:latin typeface="Calibri" charset="0"/>
                <a:ea typeface="Calibri" charset="0"/>
                <a:cs typeface="Calibri" charset="0"/>
              </a:rPr>
              <a:t>Actor/Actress</a:t>
            </a:r>
            <a:endParaRPr kumimoji="1" lang="zh-CN" altLang="en-US" b="1" dirty="0">
              <a:latin typeface="Calibri" charset="0"/>
              <a:ea typeface="Calibri" charset="0"/>
              <a:cs typeface="Calibri" charset="0"/>
            </a:endParaRPr>
          </a:p>
        </p:txBody>
      </p:sp>
      <p:sp>
        <p:nvSpPr>
          <p:cNvPr id="9" name="文本框 8"/>
          <p:cNvSpPr txBox="1"/>
          <p:nvPr/>
        </p:nvSpPr>
        <p:spPr>
          <a:xfrm>
            <a:off x="4357765" y="5896435"/>
            <a:ext cx="793807" cy="369332"/>
          </a:xfrm>
          <a:prstGeom prst="rect">
            <a:avLst/>
          </a:prstGeom>
          <a:effectLst>
            <a:outerShdw blurRad="50800" dist="76200" dir="2700000" algn="tl" rotWithShape="0">
              <a:prstClr val="black">
                <a:alpha val="40000"/>
              </a:prstClr>
            </a:outerShdw>
          </a:effectLst>
        </p:spPr>
        <p:style>
          <a:lnRef idx="0">
            <a:schemeClr val="dk1"/>
          </a:lnRef>
          <a:fillRef idx="3">
            <a:schemeClr val="dk1"/>
          </a:fillRef>
          <a:effectRef idx="3">
            <a:schemeClr val="dk1"/>
          </a:effectRef>
          <a:fontRef idx="minor">
            <a:schemeClr val="lt1"/>
          </a:fontRef>
        </p:style>
        <p:txBody>
          <a:bodyPr wrap="none" rtlCol="0">
            <a:spAutoFit/>
          </a:bodyPr>
          <a:lstStyle/>
          <a:p>
            <a:r>
              <a:rPr kumimoji="1" lang="en-US" altLang="zh-CN" b="1" dirty="0" smtClean="0">
                <a:latin typeface="Calibri" charset="0"/>
                <a:ea typeface="Calibri" charset="0"/>
                <a:cs typeface="Calibri" charset="0"/>
              </a:rPr>
              <a:t>Movie</a:t>
            </a:r>
            <a:endParaRPr kumimoji="1" lang="zh-CN" altLang="en-US" b="1" dirty="0">
              <a:latin typeface="Calibri" charset="0"/>
              <a:ea typeface="Calibri" charset="0"/>
              <a:cs typeface="Calibri" charset="0"/>
            </a:endParaRPr>
          </a:p>
        </p:txBody>
      </p:sp>
      <p:graphicFrame>
        <p:nvGraphicFramePr>
          <p:cNvPr id="10" name="表格 9"/>
          <p:cNvGraphicFramePr>
            <a:graphicFrameLocks noGrp="1"/>
          </p:cNvGraphicFramePr>
          <p:nvPr>
            <p:extLst>
              <p:ext uri="{D42A27DB-BD31-4B8C-83A1-F6EECF244321}">
                <p14:modId xmlns:p14="http://schemas.microsoft.com/office/powerpoint/2010/main" val="356228371"/>
              </p:ext>
            </p:extLst>
          </p:nvPr>
        </p:nvGraphicFramePr>
        <p:xfrm>
          <a:off x="910161" y="4626289"/>
          <a:ext cx="7776865" cy="370840"/>
        </p:xfrm>
        <a:graphic>
          <a:graphicData uri="http://schemas.openxmlformats.org/drawingml/2006/table">
            <a:tbl>
              <a:tblPr firstRow="1" bandRow="1">
                <a:tableStyleId>{5C22544A-7EE6-4342-B048-85BDC9FD1C3A}</a:tableStyleId>
              </a:tblPr>
              <a:tblGrid>
                <a:gridCol w="1555373">
                  <a:extLst>
                    <a:ext uri="{9D8B030D-6E8A-4147-A177-3AD203B41FA5}">
                      <a16:colId xmlns:a16="http://schemas.microsoft.com/office/drawing/2014/main" xmlns="" val="20000"/>
                    </a:ext>
                  </a:extLst>
                </a:gridCol>
                <a:gridCol w="1555373">
                  <a:extLst>
                    <a:ext uri="{9D8B030D-6E8A-4147-A177-3AD203B41FA5}">
                      <a16:colId xmlns:a16="http://schemas.microsoft.com/office/drawing/2014/main" xmlns="" val="20001"/>
                    </a:ext>
                  </a:extLst>
                </a:gridCol>
                <a:gridCol w="1555373">
                  <a:extLst>
                    <a:ext uri="{9D8B030D-6E8A-4147-A177-3AD203B41FA5}">
                      <a16:colId xmlns:a16="http://schemas.microsoft.com/office/drawing/2014/main" xmlns="" val="20002"/>
                    </a:ext>
                  </a:extLst>
                </a:gridCol>
                <a:gridCol w="3110746">
                  <a:extLst>
                    <a:ext uri="{9D8B030D-6E8A-4147-A177-3AD203B41FA5}">
                      <a16:colId xmlns:a16="http://schemas.microsoft.com/office/drawing/2014/main" xmlns="" val="20003"/>
                    </a:ext>
                  </a:extLst>
                </a:gridCol>
              </a:tblGrid>
              <a:tr h="370840">
                <a:tc>
                  <a:txBody>
                    <a:bodyPr/>
                    <a:lstStyle/>
                    <a:p>
                      <a:pPr algn="ctr"/>
                      <a:r>
                        <a:rPr lang="en-US" altLang="zh-CN" b="0" dirty="0" smtClean="0">
                          <a:latin typeface="Calibri" charset="0"/>
                          <a:ea typeface="Calibri" charset="0"/>
                          <a:cs typeface="Calibri" charset="0"/>
                        </a:rPr>
                        <a:t>Title</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Directors</a:t>
                      </a:r>
                      <a:endParaRPr lang="zh-CN" altLang="en-US" b="0" dirty="0">
                        <a:latin typeface="Calibri" charset="0"/>
                        <a:ea typeface="Calibri" charset="0"/>
                        <a:cs typeface="Calibri" charset="0"/>
                      </a:endParaRPr>
                    </a:p>
                  </a:txBody>
                  <a:tcPr/>
                </a:tc>
                <a:tc>
                  <a:txBody>
                    <a:bodyPr/>
                    <a:lstStyle/>
                    <a:p>
                      <a:pPr algn="ctr"/>
                      <a:r>
                        <a:rPr lang="en-US" altLang="zh-CN" b="0" dirty="0" err="1" smtClean="0">
                          <a:latin typeface="Calibri" charset="0"/>
                          <a:ea typeface="Calibri" charset="0"/>
                          <a:cs typeface="Calibri" charset="0"/>
                        </a:rPr>
                        <a:t>IMDb_Rating</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actor/actress1</a:t>
                      </a:r>
                      <a:r>
                        <a:rPr lang="zh-CN" altLang="en-US" b="0" baseline="0" dirty="0" smtClean="0">
                          <a:latin typeface="Calibri" charset="0"/>
                          <a:ea typeface="Calibri" charset="0"/>
                          <a:cs typeface="Calibri" charset="0"/>
                        </a:rPr>
                        <a:t> </a:t>
                      </a:r>
                      <a:r>
                        <a:rPr lang="en-US" altLang="zh-CN" b="0" baseline="0" dirty="0" smtClean="0">
                          <a:latin typeface="Calibri" charset="0"/>
                          <a:ea typeface="Calibri" charset="0"/>
                          <a:cs typeface="Calibri" charset="0"/>
                        </a:rPr>
                        <a:t>-</a:t>
                      </a:r>
                      <a:r>
                        <a:rPr lang="zh-CN" altLang="en-US" b="0" baseline="0" dirty="0" smtClean="0">
                          <a:latin typeface="Calibri" charset="0"/>
                          <a:ea typeface="Calibri" charset="0"/>
                          <a:cs typeface="Calibri" charset="0"/>
                        </a:rPr>
                        <a:t> </a:t>
                      </a:r>
                      <a:r>
                        <a:rPr lang="en-US" altLang="zh-CN" b="0" baseline="0" dirty="0" smtClean="0">
                          <a:latin typeface="Calibri" charset="0"/>
                          <a:ea typeface="Calibri" charset="0"/>
                          <a:cs typeface="Calibri" charset="0"/>
                        </a:rPr>
                        <a:t>4</a:t>
                      </a:r>
                      <a:endParaRPr lang="zh-CN" altLang="en-US" b="0" dirty="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cxnSp>
        <p:nvCxnSpPr>
          <p:cNvPr id="21" name="直线箭头连接符 20"/>
          <p:cNvCxnSpPr/>
          <p:nvPr/>
        </p:nvCxnSpPr>
        <p:spPr>
          <a:xfrm flipH="1">
            <a:off x="1449699" y="3140968"/>
            <a:ext cx="2114189" cy="1467363"/>
          </a:xfrm>
          <a:prstGeom prst="straightConnector1">
            <a:avLst/>
          </a:prstGeom>
          <a:ln w="101600">
            <a:solidFill>
              <a:schemeClr val="accent4">
                <a:lumMod val="40000"/>
                <a:lumOff val="60000"/>
              </a:schemeClr>
            </a:solidFill>
            <a:headEnd type="none"/>
            <a:tailEnd type="arrow" w="med" len="med"/>
          </a:ln>
        </p:spPr>
        <p:style>
          <a:lnRef idx="1">
            <a:schemeClr val="accent1"/>
          </a:lnRef>
          <a:fillRef idx="0">
            <a:schemeClr val="accent1"/>
          </a:fillRef>
          <a:effectRef idx="0">
            <a:schemeClr val="accent1"/>
          </a:effectRef>
          <a:fontRef idx="minor">
            <a:schemeClr val="tx1"/>
          </a:fontRef>
        </p:style>
      </p:cxnSp>
      <p:cxnSp>
        <p:nvCxnSpPr>
          <p:cNvPr id="24" name="直线箭头连接符 23"/>
          <p:cNvCxnSpPr/>
          <p:nvPr/>
        </p:nvCxnSpPr>
        <p:spPr>
          <a:xfrm flipH="1">
            <a:off x="2100028" y="3140968"/>
            <a:ext cx="5857312" cy="1386110"/>
          </a:xfrm>
          <a:prstGeom prst="straightConnector1">
            <a:avLst/>
          </a:prstGeom>
          <a:ln w="101600">
            <a:solidFill>
              <a:schemeClr val="accent4">
                <a:lumMod val="40000"/>
                <a:lumOff val="60000"/>
              </a:schemeClr>
            </a:solidFill>
            <a:headEnd type="none"/>
            <a:tailEnd type="arrow" w="med" len="med"/>
          </a:ln>
        </p:spPr>
        <p:style>
          <a:lnRef idx="1">
            <a:schemeClr val="accent1"/>
          </a:lnRef>
          <a:fillRef idx="0">
            <a:schemeClr val="accent1"/>
          </a:fillRef>
          <a:effectRef idx="0">
            <a:schemeClr val="accent1"/>
          </a:effectRef>
          <a:fontRef idx="minor">
            <a:schemeClr val="tx1"/>
          </a:fontRef>
        </p:style>
      </p:cxnSp>
      <p:cxnSp>
        <p:nvCxnSpPr>
          <p:cNvPr id="11" name="直线箭头连接符 10"/>
          <p:cNvCxnSpPr/>
          <p:nvPr/>
        </p:nvCxnSpPr>
        <p:spPr>
          <a:xfrm flipH="1" flipV="1">
            <a:off x="1907704" y="3140968"/>
            <a:ext cx="1368152" cy="1467363"/>
          </a:xfrm>
          <a:prstGeom prst="straightConnector1">
            <a:avLst/>
          </a:prstGeom>
          <a:ln w="101600">
            <a:solidFill>
              <a:schemeClr val="accent3">
                <a:lumMod val="40000"/>
                <a:lumOff val="60000"/>
              </a:schemeClr>
            </a:solidFill>
            <a:headEnd type="arrow"/>
            <a:tailEnd type="none" w="med" len="med"/>
          </a:ln>
        </p:spPr>
        <p:style>
          <a:lnRef idx="1">
            <a:schemeClr val="accent1"/>
          </a:lnRef>
          <a:fillRef idx="0">
            <a:schemeClr val="accent1"/>
          </a:fillRef>
          <a:effectRef idx="0">
            <a:schemeClr val="accent1"/>
          </a:effectRef>
          <a:fontRef idx="minor">
            <a:schemeClr val="tx1"/>
          </a:fontRef>
        </p:style>
      </p:cxnSp>
      <p:cxnSp>
        <p:nvCxnSpPr>
          <p:cNvPr id="17" name="直线箭头连接符 16"/>
          <p:cNvCxnSpPr/>
          <p:nvPr/>
        </p:nvCxnSpPr>
        <p:spPr>
          <a:xfrm flipH="1" flipV="1">
            <a:off x="6228184" y="3140969"/>
            <a:ext cx="864096" cy="1485320"/>
          </a:xfrm>
          <a:prstGeom prst="straightConnector1">
            <a:avLst/>
          </a:prstGeom>
          <a:ln w="101600">
            <a:solidFill>
              <a:schemeClr val="accent6">
                <a:lumMod val="40000"/>
                <a:lumOff val="60000"/>
              </a:schemeClr>
            </a:solidFill>
            <a:headEnd type="arrow"/>
            <a:tailEnd type="none" w="med" len="med"/>
          </a:ln>
        </p:spPr>
        <p:style>
          <a:lnRef idx="1">
            <a:schemeClr val="accent1"/>
          </a:lnRef>
          <a:fillRef idx="0">
            <a:schemeClr val="accent1"/>
          </a:fillRef>
          <a:effectRef idx="0">
            <a:schemeClr val="accent1"/>
          </a:effectRef>
          <a:fontRef idx="minor">
            <a:schemeClr val="tx1"/>
          </a:fontRef>
        </p:style>
      </p:cxnSp>
      <p:graphicFrame>
        <p:nvGraphicFramePr>
          <p:cNvPr id="28" name="表格 27"/>
          <p:cNvGraphicFramePr>
            <a:graphicFrameLocks noGrp="1"/>
          </p:cNvGraphicFramePr>
          <p:nvPr>
            <p:extLst>
              <p:ext uri="{D42A27DB-BD31-4B8C-83A1-F6EECF244321}">
                <p14:modId xmlns:p14="http://schemas.microsoft.com/office/powerpoint/2010/main" val="745792349"/>
              </p:ext>
            </p:extLst>
          </p:nvPr>
        </p:nvGraphicFramePr>
        <p:xfrm>
          <a:off x="3997504" y="5261362"/>
          <a:ext cx="1602178" cy="370840"/>
        </p:xfrm>
        <a:graphic>
          <a:graphicData uri="http://schemas.openxmlformats.org/drawingml/2006/table">
            <a:tbl>
              <a:tblPr firstRow="1" bandRow="1">
                <a:tableStyleId>{5C22544A-7EE6-4342-B048-85BDC9FD1C3A}</a:tableStyleId>
              </a:tblPr>
              <a:tblGrid>
                <a:gridCol w="1602178">
                  <a:extLst>
                    <a:ext uri="{9D8B030D-6E8A-4147-A177-3AD203B41FA5}">
                      <a16:colId xmlns:a16="http://schemas.microsoft.com/office/drawing/2014/main" xmlns="" val="20000"/>
                    </a:ext>
                  </a:extLst>
                </a:gridCol>
              </a:tblGrid>
              <a:tr h="370840">
                <a:tc>
                  <a:txBody>
                    <a:bodyPr/>
                    <a:lstStyle/>
                    <a:p>
                      <a:pPr algn="ctr"/>
                      <a:r>
                        <a:rPr lang="is-IS" altLang="zh-CN" b="0" dirty="0" smtClean="0">
                          <a:latin typeface="Calibri" charset="0"/>
                          <a:ea typeface="Calibri" charset="0"/>
                          <a:cs typeface="Calibri" charset="0"/>
                        </a:rPr>
                        <a:t>…</a:t>
                      </a:r>
                      <a:endParaRPr lang="zh-CN" altLang="en-US" b="0" dirty="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spTree>
    <p:extLst>
      <p:ext uri="{BB962C8B-B14F-4D97-AF65-F5344CB8AC3E}">
        <p14:creationId xmlns:p14="http://schemas.microsoft.com/office/powerpoint/2010/main" val="592962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1187624" y="885"/>
            <a:ext cx="7704667" cy="1981200"/>
          </a:xfrm>
        </p:spPr>
        <p:txBody>
          <a:bodyPr/>
          <a:lstStyle/>
          <a:p>
            <a:pPr algn="l"/>
            <a:r>
              <a:rPr lang="en-US" altLang="zh-CN" dirty="0">
                <a:latin typeface="Calibri" charset="0"/>
                <a:ea typeface="Calibri" charset="0"/>
                <a:cs typeface="Calibri" charset="0"/>
              </a:rPr>
              <a:t>Data </a:t>
            </a:r>
            <a:r>
              <a:rPr lang="en-US" altLang="zh-CN" dirty="0" smtClean="0">
                <a:latin typeface="Calibri" charset="0"/>
                <a:ea typeface="Calibri" charset="0"/>
                <a:cs typeface="Calibri" charset="0"/>
              </a:rPr>
              <a:t>Cleansing</a:t>
            </a:r>
            <a:endParaRPr lang="zh-CN" altLang="en-US" dirty="0">
              <a:latin typeface="Calibri" charset="0"/>
              <a:ea typeface="Calibri" charset="0"/>
              <a:cs typeface="Calibri"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1530130017"/>
              </p:ext>
            </p:extLst>
          </p:nvPr>
        </p:nvGraphicFramePr>
        <p:xfrm>
          <a:off x="1117405" y="2654228"/>
          <a:ext cx="3240360" cy="370840"/>
        </p:xfrm>
        <a:graphic>
          <a:graphicData uri="http://schemas.openxmlformats.org/drawingml/2006/table">
            <a:tbl>
              <a:tblPr firstRow="1" bandRow="1">
                <a:tableStyleId>{21E4AEA4-8DFA-4A89-87EB-49C32662AFE0}</a:tableStyleId>
              </a:tblPr>
              <a:tblGrid>
                <a:gridCol w="1620180">
                  <a:extLst>
                    <a:ext uri="{9D8B030D-6E8A-4147-A177-3AD203B41FA5}">
                      <a16:colId xmlns:a16="http://schemas.microsoft.com/office/drawing/2014/main" xmlns="" val="20000"/>
                    </a:ext>
                  </a:extLst>
                </a:gridCol>
                <a:gridCol w="1620180">
                  <a:extLst>
                    <a:ext uri="{9D8B030D-6E8A-4147-A177-3AD203B41FA5}">
                      <a16:colId xmlns:a16="http://schemas.microsoft.com/office/drawing/2014/main" xmlns="" val="20001"/>
                    </a:ext>
                  </a:extLst>
                </a:gridCol>
              </a:tblGrid>
              <a:tr h="370840">
                <a:tc>
                  <a:txBody>
                    <a:bodyPr/>
                    <a:lstStyle/>
                    <a:p>
                      <a:pPr algn="ctr"/>
                      <a:r>
                        <a:rPr lang="en-US" altLang="zh-CN" b="0" dirty="0" err="1" smtClean="0">
                          <a:latin typeface="Calibri" charset="0"/>
                          <a:ea typeface="Calibri" charset="0"/>
                          <a:cs typeface="Calibri" charset="0"/>
                        </a:rPr>
                        <a:t>D_Name</a:t>
                      </a:r>
                      <a:endParaRPr lang="zh-CN" altLang="en-US" b="0" dirty="0">
                        <a:latin typeface="Calibri" charset="0"/>
                        <a:ea typeface="Calibri" charset="0"/>
                        <a:cs typeface="Calibri" charset="0"/>
                      </a:endParaRPr>
                    </a:p>
                  </a:txBody>
                  <a:tcPr/>
                </a:tc>
                <a:tc>
                  <a:txBody>
                    <a:bodyPr/>
                    <a:lstStyle/>
                    <a:p>
                      <a:pPr algn="ctr"/>
                      <a:r>
                        <a:rPr lang="en-US" altLang="zh-CN" b="0" dirty="0" err="1" smtClean="0">
                          <a:latin typeface="Calibri" charset="0"/>
                          <a:ea typeface="Calibri" charset="0"/>
                          <a:cs typeface="Calibri" charset="0"/>
                        </a:rPr>
                        <a:t>M_Name</a:t>
                      </a:r>
                      <a:endParaRPr lang="zh-CN" altLang="en-US" b="0" dirty="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sp>
        <p:nvSpPr>
          <p:cNvPr id="6" name="文本框 5"/>
          <p:cNvSpPr txBox="1"/>
          <p:nvPr/>
        </p:nvSpPr>
        <p:spPr>
          <a:xfrm>
            <a:off x="1619672" y="1916832"/>
            <a:ext cx="960712" cy="369332"/>
          </a:xfrm>
          <a:prstGeom prst="rect">
            <a:avLst/>
          </a:prstGeom>
          <a:effectLst>
            <a:outerShdw blurRad="50800" dist="76200" dir="13500000" algn="br" rotWithShape="0">
              <a:prstClr val="black">
                <a:alpha val="40000"/>
              </a:prstClr>
            </a:outerShdw>
          </a:effectLst>
        </p:spPr>
        <p:style>
          <a:lnRef idx="0">
            <a:schemeClr val="dk1"/>
          </a:lnRef>
          <a:fillRef idx="3">
            <a:schemeClr val="dk1"/>
          </a:fillRef>
          <a:effectRef idx="3">
            <a:schemeClr val="dk1"/>
          </a:effectRef>
          <a:fontRef idx="minor">
            <a:schemeClr val="lt1"/>
          </a:fontRef>
        </p:style>
        <p:txBody>
          <a:bodyPr wrap="none" rtlCol="0">
            <a:spAutoFit/>
          </a:bodyPr>
          <a:lstStyle/>
          <a:p>
            <a:r>
              <a:rPr kumimoji="1" lang="en-US" altLang="zh-CN" b="1" dirty="0" smtClean="0">
                <a:latin typeface="Calibri" charset="0"/>
                <a:ea typeface="Calibri" charset="0"/>
                <a:cs typeface="Calibri" charset="0"/>
              </a:rPr>
              <a:t>Director</a:t>
            </a:r>
            <a:endParaRPr kumimoji="1" lang="zh-CN" altLang="en-US" b="1" dirty="0">
              <a:latin typeface="Calibri" charset="0"/>
              <a:ea typeface="Calibri" charset="0"/>
              <a:cs typeface="Calibri" charset="0"/>
            </a:endParaRPr>
          </a:p>
        </p:txBody>
      </p:sp>
      <p:graphicFrame>
        <p:nvGraphicFramePr>
          <p:cNvPr id="7" name="表格 6"/>
          <p:cNvGraphicFramePr>
            <a:graphicFrameLocks noGrp="1"/>
          </p:cNvGraphicFramePr>
          <p:nvPr>
            <p:extLst>
              <p:ext uri="{D42A27DB-BD31-4B8C-83A1-F6EECF244321}">
                <p14:modId xmlns:p14="http://schemas.microsoft.com/office/powerpoint/2010/main" val="2021449807"/>
              </p:ext>
            </p:extLst>
          </p:nvPr>
        </p:nvGraphicFramePr>
        <p:xfrm>
          <a:off x="5436096" y="2654228"/>
          <a:ext cx="3240360" cy="370840"/>
        </p:xfrm>
        <a:graphic>
          <a:graphicData uri="http://schemas.openxmlformats.org/drawingml/2006/table">
            <a:tbl>
              <a:tblPr firstRow="1" bandRow="1">
                <a:tableStyleId>{F5AB1C69-6EDB-4FF4-983F-18BD219EF322}</a:tableStyleId>
              </a:tblPr>
              <a:tblGrid>
                <a:gridCol w="1620180">
                  <a:extLst>
                    <a:ext uri="{9D8B030D-6E8A-4147-A177-3AD203B41FA5}">
                      <a16:colId xmlns:a16="http://schemas.microsoft.com/office/drawing/2014/main" xmlns="" val="20000"/>
                    </a:ext>
                  </a:extLst>
                </a:gridCol>
                <a:gridCol w="1620180">
                  <a:extLst>
                    <a:ext uri="{9D8B030D-6E8A-4147-A177-3AD203B41FA5}">
                      <a16:colId xmlns:a16="http://schemas.microsoft.com/office/drawing/2014/main" xmlns="" val="20001"/>
                    </a:ext>
                  </a:extLst>
                </a:gridCol>
              </a:tblGrid>
              <a:tr h="370840">
                <a:tc>
                  <a:txBody>
                    <a:bodyPr/>
                    <a:lstStyle/>
                    <a:p>
                      <a:pPr algn="ctr"/>
                      <a:r>
                        <a:rPr lang="en-US" altLang="zh-CN" b="0" dirty="0" err="1" smtClean="0">
                          <a:latin typeface="Calibri" charset="0"/>
                          <a:ea typeface="Calibri" charset="0"/>
                          <a:cs typeface="Calibri" charset="0"/>
                        </a:rPr>
                        <a:t>A_Name</a:t>
                      </a:r>
                      <a:endParaRPr lang="zh-CN" altLang="en-US" b="0" dirty="0">
                        <a:latin typeface="Calibri" charset="0"/>
                        <a:ea typeface="Calibri" charset="0"/>
                        <a:cs typeface="Calibri" charset="0"/>
                      </a:endParaRPr>
                    </a:p>
                  </a:txBody>
                  <a:tcPr/>
                </a:tc>
                <a:tc>
                  <a:txBody>
                    <a:bodyPr/>
                    <a:lstStyle/>
                    <a:p>
                      <a:pPr algn="ctr"/>
                      <a:r>
                        <a:rPr lang="en-US" altLang="zh-CN" b="0" dirty="0" err="1" smtClean="0">
                          <a:latin typeface="Calibri" charset="0"/>
                          <a:ea typeface="Calibri" charset="0"/>
                          <a:cs typeface="Calibri" charset="0"/>
                        </a:rPr>
                        <a:t>M_Name</a:t>
                      </a:r>
                      <a:endParaRPr lang="zh-CN" altLang="en-US" b="0" dirty="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sp>
        <p:nvSpPr>
          <p:cNvPr id="8" name="文本框 7"/>
          <p:cNvSpPr txBox="1"/>
          <p:nvPr/>
        </p:nvSpPr>
        <p:spPr>
          <a:xfrm>
            <a:off x="6804248" y="1916832"/>
            <a:ext cx="1486176" cy="369332"/>
          </a:xfrm>
          <a:prstGeom prst="rect">
            <a:avLst/>
          </a:prstGeom>
          <a:effectLst>
            <a:outerShdw blurRad="50800" dist="76200" dir="18900000" algn="bl" rotWithShape="0">
              <a:prstClr val="black">
                <a:alpha val="40000"/>
              </a:prstClr>
            </a:outerShdw>
          </a:effectLst>
        </p:spPr>
        <p:style>
          <a:lnRef idx="0">
            <a:schemeClr val="dk1"/>
          </a:lnRef>
          <a:fillRef idx="3">
            <a:schemeClr val="dk1"/>
          </a:fillRef>
          <a:effectRef idx="3">
            <a:schemeClr val="dk1"/>
          </a:effectRef>
          <a:fontRef idx="minor">
            <a:schemeClr val="lt1"/>
          </a:fontRef>
        </p:style>
        <p:txBody>
          <a:bodyPr wrap="none" rtlCol="0">
            <a:spAutoFit/>
          </a:bodyPr>
          <a:lstStyle/>
          <a:p>
            <a:r>
              <a:rPr kumimoji="1" lang="en-US" altLang="zh-CN" b="1" dirty="0" smtClean="0">
                <a:latin typeface="Calibri" charset="0"/>
                <a:ea typeface="Calibri" charset="0"/>
                <a:cs typeface="Calibri" charset="0"/>
              </a:rPr>
              <a:t>Actor/Actress</a:t>
            </a:r>
            <a:endParaRPr kumimoji="1" lang="zh-CN" altLang="en-US" b="1" dirty="0">
              <a:latin typeface="Calibri" charset="0"/>
              <a:ea typeface="Calibri" charset="0"/>
              <a:cs typeface="Calibri" charset="0"/>
            </a:endParaRPr>
          </a:p>
        </p:txBody>
      </p:sp>
      <p:sp>
        <p:nvSpPr>
          <p:cNvPr id="13" name="文本框 12"/>
          <p:cNvSpPr txBox="1"/>
          <p:nvPr/>
        </p:nvSpPr>
        <p:spPr>
          <a:xfrm>
            <a:off x="4357765" y="5896435"/>
            <a:ext cx="793807" cy="369332"/>
          </a:xfrm>
          <a:prstGeom prst="rect">
            <a:avLst/>
          </a:prstGeom>
          <a:effectLst>
            <a:outerShdw blurRad="50800" dist="76200" dir="2700000" algn="tl" rotWithShape="0">
              <a:prstClr val="black">
                <a:alpha val="40000"/>
              </a:prstClr>
            </a:outerShdw>
          </a:effectLst>
        </p:spPr>
        <p:style>
          <a:lnRef idx="0">
            <a:schemeClr val="dk1"/>
          </a:lnRef>
          <a:fillRef idx="3">
            <a:schemeClr val="dk1"/>
          </a:fillRef>
          <a:effectRef idx="3">
            <a:schemeClr val="dk1"/>
          </a:effectRef>
          <a:fontRef idx="minor">
            <a:schemeClr val="lt1"/>
          </a:fontRef>
        </p:style>
        <p:txBody>
          <a:bodyPr wrap="none" rtlCol="0">
            <a:spAutoFit/>
          </a:bodyPr>
          <a:lstStyle/>
          <a:p>
            <a:r>
              <a:rPr kumimoji="1" lang="en-US" altLang="zh-CN" b="1" dirty="0" smtClean="0">
                <a:latin typeface="Calibri" charset="0"/>
                <a:ea typeface="Calibri" charset="0"/>
                <a:cs typeface="Calibri" charset="0"/>
              </a:rPr>
              <a:t>Movie</a:t>
            </a:r>
            <a:endParaRPr kumimoji="1" lang="zh-CN" altLang="en-US" b="1" dirty="0">
              <a:latin typeface="Calibri" charset="0"/>
              <a:ea typeface="Calibri" charset="0"/>
              <a:cs typeface="Calibri" charset="0"/>
            </a:endParaRPr>
          </a:p>
        </p:txBody>
      </p:sp>
      <p:graphicFrame>
        <p:nvGraphicFramePr>
          <p:cNvPr id="14" name="表格 13"/>
          <p:cNvGraphicFramePr>
            <a:graphicFrameLocks noGrp="1"/>
          </p:cNvGraphicFramePr>
          <p:nvPr>
            <p:extLst>
              <p:ext uri="{D42A27DB-BD31-4B8C-83A1-F6EECF244321}">
                <p14:modId xmlns:p14="http://schemas.microsoft.com/office/powerpoint/2010/main" val="233233021"/>
              </p:ext>
            </p:extLst>
          </p:nvPr>
        </p:nvGraphicFramePr>
        <p:xfrm>
          <a:off x="1590728" y="4505692"/>
          <a:ext cx="6221492" cy="370840"/>
        </p:xfrm>
        <a:graphic>
          <a:graphicData uri="http://schemas.openxmlformats.org/drawingml/2006/table">
            <a:tbl>
              <a:tblPr firstRow="1" bandRow="1">
                <a:tableStyleId>{5C22544A-7EE6-4342-B048-85BDC9FD1C3A}</a:tableStyleId>
              </a:tblPr>
              <a:tblGrid>
                <a:gridCol w="1555373">
                  <a:extLst>
                    <a:ext uri="{9D8B030D-6E8A-4147-A177-3AD203B41FA5}">
                      <a16:colId xmlns:a16="http://schemas.microsoft.com/office/drawing/2014/main" xmlns="" val="20000"/>
                    </a:ext>
                  </a:extLst>
                </a:gridCol>
                <a:gridCol w="1555373">
                  <a:extLst>
                    <a:ext uri="{9D8B030D-6E8A-4147-A177-3AD203B41FA5}">
                      <a16:colId xmlns:a16="http://schemas.microsoft.com/office/drawing/2014/main" xmlns="" val="20001"/>
                    </a:ext>
                  </a:extLst>
                </a:gridCol>
                <a:gridCol w="1555373">
                  <a:extLst>
                    <a:ext uri="{9D8B030D-6E8A-4147-A177-3AD203B41FA5}">
                      <a16:colId xmlns:a16="http://schemas.microsoft.com/office/drawing/2014/main" xmlns="" val="20002"/>
                    </a:ext>
                  </a:extLst>
                </a:gridCol>
                <a:gridCol w="1555373">
                  <a:extLst>
                    <a:ext uri="{9D8B030D-6E8A-4147-A177-3AD203B41FA5}">
                      <a16:colId xmlns:a16="http://schemas.microsoft.com/office/drawing/2014/main" xmlns="" val="20003"/>
                    </a:ext>
                  </a:extLst>
                </a:gridCol>
              </a:tblGrid>
              <a:tr h="370840">
                <a:tc>
                  <a:txBody>
                    <a:bodyPr/>
                    <a:lstStyle/>
                    <a:p>
                      <a:pPr algn="ctr"/>
                      <a:r>
                        <a:rPr lang="en-US" altLang="zh-CN" b="0" dirty="0" smtClean="0">
                          <a:latin typeface="Calibri" charset="0"/>
                          <a:ea typeface="Calibri" charset="0"/>
                          <a:cs typeface="Calibri" charset="0"/>
                        </a:rPr>
                        <a:t>Title</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Directors</a:t>
                      </a:r>
                      <a:endParaRPr lang="zh-CN" altLang="en-US" b="0" dirty="0">
                        <a:latin typeface="Calibri" charset="0"/>
                        <a:ea typeface="Calibri" charset="0"/>
                        <a:cs typeface="Calibri" charset="0"/>
                      </a:endParaRPr>
                    </a:p>
                  </a:txBody>
                  <a:tcPr/>
                </a:tc>
                <a:tc>
                  <a:txBody>
                    <a:bodyPr/>
                    <a:lstStyle/>
                    <a:p>
                      <a:pPr algn="ctr"/>
                      <a:r>
                        <a:rPr lang="en-US" altLang="zh-CN" b="0" dirty="0" err="1" smtClean="0">
                          <a:latin typeface="Calibri" charset="0"/>
                          <a:ea typeface="Calibri" charset="0"/>
                          <a:cs typeface="Calibri" charset="0"/>
                        </a:rPr>
                        <a:t>IMDb_Rating</a:t>
                      </a:r>
                      <a:endParaRPr lang="zh-CN" altLang="en-US" b="0" dirty="0">
                        <a:latin typeface="Calibri" charset="0"/>
                        <a:ea typeface="Calibri" charset="0"/>
                        <a:cs typeface="Calibri"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altLang="zh-CN" b="0" dirty="0" smtClean="0">
                          <a:latin typeface="Calibri" charset="0"/>
                          <a:ea typeface="Calibri" charset="0"/>
                          <a:cs typeface="Calibri" charset="0"/>
                        </a:rPr>
                        <a:t>actor/actress1</a:t>
                      </a:r>
                      <a:endParaRPr lang="zh-CN" altLang="en-US" b="0" dirty="0" smtClean="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graphicFrame>
        <p:nvGraphicFramePr>
          <p:cNvPr id="15" name="表格 14"/>
          <p:cNvGraphicFramePr>
            <a:graphicFrameLocks noGrp="1"/>
          </p:cNvGraphicFramePr>
          <p:nvPr>
            <p:extLst>
              <p:ext uri="{D42A27DB-BD31-4B8C-83A1-F6EECF244321}">
                <p14:modId xmlns:p14="http://schemas.microsoft.com/office/powerpoint/2010/main" val="979601485"/>
              </p:ext>
            </p:extLst>
          </p:nvPr>
        </p:nvGraphicFramePr>
        <p:xfrm>
          <a:off x="899586" y="5157531"/>
          <a:ext cx="7776870" cy="370840"/>
        </p:xfrm>
        <a:graphic>
          <a:graphicData uri="http://schemas.openxmlformats.org/drawingml/2006/table">
            <a:tbl>
              <a:tblPr firstRow="1" bandRow="1">
                <a:tableStyleId>{5C22544A-7EE6-4342-B048-85BDC9FD1C3A}</a:tableStyleId>
              </a:tblPr>
              <a:tblGrid>
                <a:gridCol w="1555374">
                  <a:extLst>
                    <a:ext uri="{9D8B030D-6E8A-4147-A177-3AD203B41FA5}">
                      <a16:colId xmlns:a16="http://schemas.microsoft.com/office/drawing/2014/main" xmlns="" val="20000"/>
                    </a:ext>
                  </a:extLst>
                </a:gridCol>
                <a:gridCol w="1555374">
                  <a:extLst>
                    <a:ext uri="{9D8B030D-6E8A-4147-A177-3AD203B41FA5}">
                      <a16:colId xmlns:a16="http://schemas.microsoft.com/office/drawing/2014/main" xmlns="" val="20001"/>
                    </a:ext>
                  </a:extLst>
                </a:gridCol>
                <a:gridCol w="1555374">
                  <a:extLst>
                    <a:ext uri="{9D8B030D-6E8A-4147-A177-3AD203B41FA5}">
                      <a16:colId xmlns:a16="http://schemas.microsoft.com/office/drawing/2014/main" xmlns="" val="20002"/>
                    </a:ext>
                  </a:extLst>
                </a:gridCol>
                <a:gridCol w="1555374">
                  <a:extLst>
                    <a:ext uri="{9D8B030D-6E8A-4147-A177-3AD203B41FA5}">
                      <a16:colId xmlns:a16="http://schemas.microsoft.com/office/drawing/2014/main" xmlns="" val="20003"/>
                    </a:ext>
                  </a:extLst>
                </a:gridCol>
                <a:gridCol w="1555374">
                  <a:extLst>
                    <a:ext uri="{9D8B030D-6E8A-4147-A177-3AD203B41FA5}">
                      <a16:colId xmlns:a16="http://schemas.microsoft.com/office/drawing/2014/main" xmlns="" val="20004"/>
                    </a:ext>
                  </a:extLst>
                </a:gridCol>
              </a:tblGrid>
              <a:tr h="370840">
                <a:tc>
                  <a:txBody>
                    <a:bodyPr/>
                    <a:lstStyle/>
                    <a:p>
                      <a:pPr algn="ctr"/>
                      <a:r>
                        <a:rPr lang="en-US" altLang="zh-CN" b="0" dirty="0" smtClean="0">
                          <a:latin typeface="Calibri" charset="0"/>
                          <a:ea typeface="Calibri" charset="0"/>
                          <a:cs typeface="Calibri" charset="0"/>
                        </a:rPr>
                        <a:t>actor/actress2</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actor/actress3</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actor/actress4</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box_office</a:t>
                      </a:r>
                      <a:endParaRPr lang="zh-CN" altLang="en-US" b="0" dirty="0">
                        <a:latin typeface="Calibri" charset="0"/>
                        <a:ea typeface="Calibri" charset="0"/>
                        <a:cs typeface="Calibri" charset="0"/>
                      </a:endParaRPr>
                    </a:p>
                  </a:txBody>
                  <a:tcPr/>
                </a:tc>
                <a:tc>
                  <a:txBody>
                    <a:bodyPr/>
                    <a:lstStyle/>
                    <a:p>
                      <a:pPr algn="ctr"/>
                      <a:r>
                        <a:rPr lang="en-US" altLang="zh-CN" b="0" dirty="0" err="1" smtClean="0">
                          <a:latin typeface="Calibri" charset="0"/>
                          <a:ea typeface="Calibri" charset="0"/>
                          <a:cs typeface="Calibri" charset="0"/>
                        </a:rPr>
                        <a:t>bugget</a:t>
                      </a:r>
                      <a:endParaRPr lang="zh-CN" altLang="en-US" b="0" dirty="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sp>
        <p:nvSpPr>
          <p:cNvPr id="2" name="文本框 1"/>
          <p:cNvSpPr txBox="1"/>
          <p:nvPr/>
        </p:nvSpPr>
        <p:spPr>
          <a:xfrm>
            <a:off x="5580112" y="5896435"/>
            <a:ext cx="1774845" cy="369332"/>
          </a:xfrm>
          <a:prstGeom prst="rect">
            <a:avLst/>
          </a:prstGeom>
          <a:noFill/>
        </p:spPr>
        <p:txBody>
          <a:bodyPr wrap="none" rtlCol="0">
            <a:spAutoFit/>
          </a:bodyPr>
          <a:lstStyle/>
          <a:p>
            <a:r>
              <a:rPr kumimoji="1" lang="en-US" altLang="zh-CN" dirty="0" smtClean="0">
                <a:solidFill>
                  <a:schemeClr val="bg1">
                    <a:lumMod val="65000"/>
                  </a:schemeClr>
                </a:solidFill>
                <a:latin typeface="Calibri" charset="0"/>
                <a:ea typeface="Calibri" charset="0"/>
                <a:cs typeface="Calibri" charset="0"/>
              </a:rPr>
              <a:t>258</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KB</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-&gt;</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102</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KB</a:t>
            </a:r>
            <a:endParaRPr kumimoji="1" lang="zh-CN" altLang="en-US" dirty="0">
              <a:solidFill>
                <a:schemeClr val="bg1">
                  <a:lumMod val="65000"/>
                </a:schemeClr>
              </a:solidFill>
              <a:latin typeface="Calibri" charset="0"/>
              <a:ea typeface="Calibri" charset="0"/>
              <a:cs typeface="Calibri" charset="0"/>
            </a:endParaRPr>
          </a:p>
        </p:txBody>
      </p:sp>
      <p:sp>
        <p:nvSpPr>
          <p:cNvPr id="11" name="文本框 10"/>
          <p:cNvSpPr txBox="1"/>
          <p:nvPr/>
        </p:nvSpPr>
        <p:spPr>
          <a:xfrm>
            <a:off x="2100028" y="3306067"/>
            <a:ext cx="1909497" cy="369332"/>
          </a:xfrm>
          <a:prstGeom prst="rect">
            <a:avLst/>
          </a:prstGeom>
          <a:noFill/>
        </p:spPr>
        <p:txBody>
          <a:bodyPr wrap="none" rtlCol="0">
            <a:spAutoFit/>
          </a:bodyPr>
          <a:lstStyle/>
          <a:p>
            <a:r>
              <a:rPr kumimoji="1" lang="en-US" altLang="zh-CN" dirty="0" smtClean="0">
                <a:solidFill>
                  <a:schemeClr val="bg1">
                    <a:lumMod val="65000"/>
                  </a:schemeClr>
                </a:solidFill>
                <a:latin typeface="Calibri" charset="0"/>
                <a:ea typeface="Calibri" charset="0"/>
                <a:cs typeface="Calibri" charset="0"/>
              </a:rPr>
              <a:t>108.5</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MB</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-&gt;</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29</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KB</a:t>
            </a:r>
            <a:endParaRPr kumimoji="1" lang="zh-CN" altLang="en-US" dirty="0">
              <a:solidFill>
                <a:schemeClr val="bg1">
                  <a:lumMod val="65000"/>
                </a:schemeClr>
              </a:solidFill>
              <a:latin typeface="Calibri" charset="0"/>
              <a:ea typeface="Calibri" charset="0"/>
              <a:cs typeface="Calibri" charset="0"/>
            </a:endParaRPr>
          </a:p>
        </p:txBody>
      </p:sp>
      <p:sp>
        <p:nvSpPr>
          <p:cNvPr id="12" name="文本框 11"/>
          <p:cNvSpPr txBox="1"/>
          <p:nvPr/>
        </p:nvSpPr>
        <p:spPr>
          <a:xfrm>
            <a:off x="6592587" y="3306067"/>
            <a:ext cx="1909497" cy="369332"/>
          </a:xfrm>
          <a:prstGeom prst="rect">
            <a:avLst/>
          </a:prstGeom>
          <a:noFill/>
        </p:spPr>
        <p:txBody>
          <a:bodyPr wrap="none" rtlCol="0">
            <a:spAutoFit/>
          </a:bodyPr>
          <a:lstStyle/>
          <a:p>
            <a:r>
              <a:rPr kumimoji="1" lang="en-US" altLang="zh-CN" dirty="0" smtClean="0">
                <a:solidFill>
                  <a:schemeClr val="bg1">
                    <a:lumMod val="65000"/>
                  </a:schemeClr>
                </a:solidFill>
                <a:latin typeface="Calibri" charset="0"/>
                <a:ea typeface="Calibri" charset="0"/>
                <a:cs typeface="Calibri" charset="0"/>
              </a:rPr>
              <a:t>1.64</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GB</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-&gt;</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307</a:t>
            </a:r>
            <a:r>
              <a:rPr kumimoji="1" lang="zh-CN" altLang="en-US" dirty="0" smtClean="0">
                <a:solidFill>
                  <a:schemeClr val="bg1">
                    <a:lumMod val="65000"/>
                  </a:schemeClr>
                </a:solidFill>
                <a:latin typeface="Calibri" charset="0"/>
                <a:ea typeface="Calibri" charset="0"/>
                <a:cs typeface="Calibri" charset="0"/>
              </a:rPr>
              <a:t> </a:t>
            </a:r>
            <a:r>
              <a:rPr kumimoji="1" lang="en-US" altLang="zh-CN" dirty="0" smtClean="0">
                <a:solidFill>
                  <a:schemeClr val="bg1">
                    <a:lumMod val="65000"/>
                  </a:schemeClr>
                </a:solidFill>
                <a:latin typeface="Calibri" charset="0"/>
                <a:ea typeface="Calibri" charset="0"/>
                <a:cs typeface="Calibri" charset="0"/>
              </a:rPr>
              <a:t>KB</a:t>
            </a:r>
            <a:endParaRPr kumimoji="1" lang="zh-CN" altLang="en-US" dirty="0">
              <a:solidFill>
                <a:schemeClr val="bg1">
                  <a:lumMod val="65000"/>
                </a:schemeClr>
              </a:solidFill>
              <a:latin typeface="Calibri" charset="0"/>
              <a:ea typeface="Calibri" charset="0"/>
              <a:cs typeface="Calibri" charset="0"/>
            </a:endParaRPr>
          </a:p>
        </p:txBody>
      </p:sp>
    </p:spTree>
    <p:extLst>
      <p:ext uri="{BB962C8B-B14F-4D97-AF65-F5344CB8AC3E}">
        <p14:creationId xmlns:p14="http://schemas.microsoft.com/office/powerpoint/2010/main" val="871700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187624" y="885"/>
            <a:ext cx="7704667" cy="1981200"/>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altLang="zh-CN" dirty="0" smtClean="0">
                <a:latin typeface="Calibri" charset="0"/>
                <a:ea typeface="Calibri" charset="0"/>
                <a:cs typeface="Calibri" charset="0"/>
              </a:rPr>
              <a:t>Data Analysis &amp; Algorithm</a:t>
            </a:r>
            <a:endParaRPr lang="zh-CN" altLang="en-US" dirty="0">
              <a:latin typeface="Calibri" charset="0"/>
              <a:ea typeface="Calibri" charset="0"/>
              <a:cs typeface="Calibri" charset="0"/>
            </a:endParaRPr>
          </a:p>
        </p:txBody>
      </p:sp>
      <p:pic>
        <p:nvPicPr>
          <p:cNvPr id="5" name="内容占位符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61313" y="1820449"/>
            <a:ext cx="7687151" cy="1355479"/>
          </a:xfrm>
        </p:spPr>
      </p:pic>
      <p:sp>
        <p:nvSpPr>
          <p:cNvPr id="7" name="文本框 6"/>
          <p:cNvSpPr txBox="1"/>
          <p:nvPr/>
        </p:nvSpPr>
        <p:spPr>
          <a:xfrm>
            <a:off x="791485" y="3429000"/>
            <a:ext cx="8496944" cy="2585323"/>
          </a:xfrm>
          <a:prstGeom prst="rect">
            <a:avLst/>
          </a:prstGeom>
          <a:noFill/>
        </p:spPr>
        <p:txBody>
          <a:bodyPr wrap="square" rtlCol="0">
            <a:spAutoFit/>
          </a:bodyPr>
          <a:lstStyle/>
          <a:p>
            <a:r>
              <a:rPr kumimoji="1" lang="en-US" altLang="zh-CN" dirty="0" smtClean="0">
                <a:latin typeface="Calibri" charset="0"/>
                <a:ea typeface="Calibri" charset="0"/>
                <a:cs typeface="Calibri" charset="0"/>
              </a:rPr>
              <a:t>Example:  </a:t>
            </a:r>
          </a:p>
          <a:p>
            <a:r>
              <a:rPr kumimoji="1" lang="en-US" altLang="zh-CN" dirty="0" smtClean="0">
                <a:latin typeface="Calibri" charset="0"/>
                <a:ea typeface="Calibri" charset="0"/>
                <a:cs typeface="Calibri" charset="0"/>
              </a:rPr>
              <a:t>            Director:  Spike Lee          Actor: Leonardo </a:t>
            </a:r>
            <a:r>
              <a:rPr kumimoji="1" lang="en-US" altLang="zh-CN" dirty="0" err="1" smtClean="0">
                <a:latin typeface="Calibri" charset="0"/>
                <a:ea typeface="Calibri" charset="0"/>
                <a:cs typeface="Calibri" charset="0"/>
              </a:rPr>
              <a:t>DiCaprio</a:t>
            </a:r>
            <a:r>
              <a:rPr kumimoji="1" lang="en-US" altLang="zh-CN" dirty="0" smtClean="0">
                <a:latin typeface="Calibri" charset="0"/>
                <a:ea typeface="Calibri" charset="0"/>
                <a:cs typeface="Calibri" charset="0"/>
              </a:rPr>
              <a:t>        Actress: Natalie Portman</a:t>
            </a:r>
          </a:p>
          <a:p>
            <a:r>
              <a:rPr kumimoji="1" lang="en-US" altLang="zh-CN" dirty="0">
                <a:latin typeface="Calibri" charset="0"/>
                <a:ea typeface="Calibri" charset="0"/>
                <a:cs typeface="Calibri" charset="0"/>
              </a:rPr>
              <a:t> </a:t>
            </a:r>
            <a:r>
              <a:rPr kumimoji="1" lang="en-US" altLang="zh-CN" dirty="0" smtClean="0">
                <a:latin typeface="Calibri" charset="0"/>
                <a:ea typeface="Calibri" charset="0"/>
                <a:cs typeface="Calibri" charset="0"/>
              </a:rPr>
              <a:t>           Budget: $</a:t>
            </a:r>
            <a:r>
              <a:rPr kumimoji="1" lang="zh-CN" altLang="en-US" dirty="0" smtClean="0">
                <a:latin typeface="Calibri" charset="0"/>
                <a:ea typeface="Calibri" charset="0"/>
                <a:cs typeface="Calibri" charset="0"/>
              </a:rPr>
              <a:t> </a:t>
            </a:r>
            <a:r>
              <a:rPr kumimoji="1" lang="en-US" altLang="zh-CN" dirty="0" smtClean="0">
                <a:latin typeface="Calibri" charset="0"/>
                <a:ea typeface="Calibri" charset="0"/>
                <a:cs typeface="Calibri" charset="0"/>
              </a:rPr>
              <a:t>10000000</a:t>
            </a:r>
          </a:p>
          <a:p>
            <a:endParaRPr kumimoji="1" lang="en-US" altLang="zh-CN" dirty="0" smtClean="0">
              <a:latin typeface="Calibri" charset="0"/>
              <a:ea typeface="Calibri" charset="0"/>
              <a:cs typeface="Calibri" charset="0"/>
            </a:endParaRPr>
          </a:p>
          <a:p>
            <a:r>
              <a:rPr kumimoji="1" lang="en-US" altLang="zh-CN" dirty="0" smtClean="0">
                <a:latin typeface="Calibri" charset="0"/>
                <a:ea typeface="Calibri" charset="0"/>
                <a:cs typeface="Calibri" charset="0"/>
              </a:rPr>
              <a:t>Box Office Evaluation:</a:t>
            </a:r>
          </a:p>
          <a:p>
            <a:r>
              <a:rPr kumimoji="1" lang="en-US" altLang="zh-CN" dirty="0">
                <a:latin typeface="Calibri" charset="0"/>
                <a:ea typeface="Calibri" charset="0"/>
                <a:cs typeface="Calibri" charset="0"/>
              </a:rPr>
              <a:t> </a:t>
            </a:r>
            <a:r>
              <a:rPr kumimoji="1" lang="en-US" altLang="zh-CN" dirty="0" smtClean="0">
                <a:latin typeface="Calibri" charset="0"/>
                <a:ea typeface="Calibri" charset="0"/>
                <a:cs typeface="Calibri" charset="0"/>
              </a:rPr>
              <a:t>           Min Box Office:</a:t>
            </a:r>
            <a:r>
              <a:rPr kumimoji="1" lang="zh-CN" altLang="en-US" dirty="0" smtClean="0">
                <a:latin typeface="Calibri" charset="0"/>
                <a:ea typeface="Calibri" charset="0"/>
                <a:cs typeface="Calibri" charset="0"/>
              </a:rPr>
              <a:t> </a:t>
            </a:r>
            <a:r>
              <a:rPr kumimoji="1" lang="en-US" altLang="zh-CN" dirty="0" smtClean="0">
                <a:latin typeface="Calibri" charset="0"/>
                <a:ea typeface="Calibri" charset="0"/>
                <a:cs typeface="Calibri" charset="0"/>
              </a:rPr>
              <a:t>$</a:t>
            </a:r>
            <a:r>
              <a:rPr kumimoji="1" lang="zh-CN" altLang="en-US" dirty="0" smtClean="0">
                <a:latin typeface="Calibri" charset="0"/>
                <a:ea typeface="Calibri" charset="0"/>
                <a:cs typeface="Calibri" charset="0"/>
              </a:rPr>
              <a:t> </a:t>
            </a:r>
            <a:r>
              <a:rPr kumimoji="1" lang="en-US" altLang="zh-CN" dirty="0" smtClean="0">
                <a:latin typeface="Calibri" charset="0"/>
                <a:ea typeface="Calibri" charset="0"/>
                <a:cs typeface="Calibri" charset="0"/>
              </a:rPr>
              <a:t>309088596.45                       Max Box Office:</a:t>
            </a:r>
            <a:r>
              <a:rPr kumimoji="1" lang="zh-CN" altLang="en-US" dirty="0" smtClean="0">
                <a:latin typeface="Calibri" charset="0"/>
                <a:ea typeface="Calibri" charset="0"/>
                <a:cs typeface="Calibri" charset="0"/>
              </a:rPr>
              <a:t> </a:t>
            </a:r>
            <a:r>
              <a:rPr kumimoji="1" lang="en-US" altLang="zh-CN" dirty="0" smtClean="0">
                <a:latin typeface="Calibri" charset="0"/>
                <a:ea typeface="Calibri" charset="0"/>
                <a:cs typeface="Calibri" charset="0"/>
              </a:rPr>
              <a:t>$</a:t>
            </a:r>
            <a:r>
              <a:rPr kumimoji="1" lang="zh-CN" altLang="en-US" dirty="0" smtClean="0">
                <a:latin typeface="Calibri" charset="0"/>
                <a:ea typeface="Calibri" charset="0"/>
                <a:cs typeface="Calibri" charset="0"/>
              </a:rPr>
              <a:t> </a:t>
            </a:r>
            <a:r>
              <a:rPr kumimoji="1" lang="en-US" altLang="zh-CN" dirty="0" smtClean="0">
                <a:latin typeface="Calibri" charset="0"/>
                <a:ea typeface="Calibri" charset="0"/>
                <a:cs typeface="Calibri" charset="0"/>
              </a:rPr>
              <a:t>1348388159.17</a:t>
            </a:r>
          </a:p>
          <a:p>
            <a:endParaRPr kumimoji="1" lang="en-US" altLang="zh-CN" dirty="0" smtClean="0">
              <a:latin typeface="Calibri" charset="0"/>
              <a:ea typeface="Calibri" charset="0"/>
              <a:cs typeface="Calibri" charset="0"/>
            </a:endParaRPr>
          </a:p>
          <a:p>
            <a:r>
              <a:rPr kumimoji="1" lang="en-US" altLang="zh-CN" dirty="0" smtClean="0">
                <a:latin typeface="Calibri" charset="0"/>
                <a:ea typeface="Calibri" charset="0"/>
                <a:cs typeface="Calibri" charset="0"/>
              </a:rPr>
              <a:t>Average Box Office Evaluation:</a:t>
            </a:r>
          </a:p>
          <a:p>
            <a:r>
              <a:rPr kumimoji="1" lang="en-US" altLang="zh-CN" dirty="0">
                <a:latin typeface="Calibri" charset="0"/>
                <a:ea typeface="Calibri" charset="0"/>
                <a:cs typeface="Calibri" charset="0"/>
              </a:rPr>
              <a:t> </a:t>
            </a:r>
            <a:r>
              <a:rPr kumimoji="1" lang="en-US" altLang="zh-CN" dirty="0" smtClean="0">
                <a:latin typeface="Calibri" charset="0"/>
                <a:ea typeface="Calibri" charset="0"/>
                <a:cs typeface="Calibri" charset="0"/>
              </a:rPr>
              <a:t>          Geometric Mean: $</a:t>
            </a:r>
            <a:r>
              <a:rPr kumimoji="1" lang="zh-CN" altLang="en-US" dirty="0" smtClean="0">
                <a:latin typeface="Calibri" charset="0"/>
                <a:ea typeface="Calibri" charset="0"/>
                <a:cs typeface="Calibri" charset="0"/>
              </a:rPr>
              <a:t> </a:t>
            </a:r>
            <a:r>
              <a:rPr kumimoji="1" lang="en-US" altLang="zh-CN" dirty="0" smtClean="0">
                <a:latin typeface="Calibri" charset="0"/>
                <a:ea typeface="Calibri" charset="0"/>
                <a:cs typeface="Calibri" charset="0"/>
              </a:rPr>
              <a:t>389583533.81</a:t>
            </a:r>
            <a:r>
              <a:rPr kumimoji="1" lang="zh-CN" altLang="en-US" dirty="0" smtClean="0">
                <a:latin typeface="Calibri" charset="0"/>
                <a:ea typeface="Calibri" charset="0"/>
                <a:cs typeface="Calibri" charset="0"/>
              </a:rPr>
              <a:t>  </a:t>
            </a:r>
            <a:r>
              <a:rPr kumimoji="1" lang="en-US" altLang="zh-CN" dirty="0" smtClean="0">
                <a:latin typeface="Calibri" charset="0"/>
                <a:ea typeface="Calibri" charset="0"/>
                <a:cs typeface="Calibri" charset="0"/>
              </a:rPr>
              <a:t>              </a:t>
            </a:r>
            <a:r>
              <a:rPr kumimoji="1" lang="zh-CN" altLang="en-US" dirty="0" smtClean="0">
                <a:latin typeface="Calibri" charset="0"/>
                <a:ea typeface="Calibri" charset="0"/>
                <a:cs typeface="Calibri" charset="0"/>
              </a:rPr>
              <a:t> </a:t>
            </a:r>
            <a:r>
              <a:rPr kumimoji="1" lang="en-US" altLang="zh-CN" dirty="0" smtClean="0">
                <a:latin typeface="Calibri" charset="0"/>
                <a:ea typeface="Calibri" charset="0"/>
                <a:cs typeface="Calibri" charset="0"/>
              </a:rPr>
              <a:t>   Harmonic mean: $</a:t>
            </a:r>
            <a:r>
              <a:rPr kumimoji="1" lang="zh-CN" altLang="en-US" dirty="0" smtClean="0">
                <a:latin typeface="Calibri" charset="0"/>
                <a:ea typeface="Calibri" charset="0"/>
                <a:cs typeface="Calibri" charset="0"/>
              </a:rPr>
              <a:t> </a:t>
            </a:r>
            <a:r>
              <a:rPr kumimoji="1" lang="en-US" altLang="zh-CN" dirty="0" smtClean="0">
                <a:latin typeface="Calibri" charset="0"/>
                <a:ea typeface="Calibri" charset="0"/>
                <a:cs typeface="Calibri" charset="0"/>
              </a:rPr>
              <a:t>346096758.70</a:t>
            </a:r>
            <a:endParaRPr kumimoji="1" lang="zh-CN" altLang="en-US" dirty="0">
              <a:latin typeface="Calibri" charset="0"/>
              <a:ea typeface="Calibri" charset="0"/>
              <a:cs typeface="Calibri" charset="0"/>
            </a:endParaRPr>
          </a:p>
        </p:txBody>
      </p:sp>
    </p:spTree>
    <p:extLst>
      <p:ext uri="{BB962C8B-B14F-4D97-AF65-F5344CB8AC3E}">
        <p14:creationId xmlns:p14="http://schemas.microsoft.com/office/powerpoint/2010/main" val="619844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187624" y="885"/>
            <a:ext cx="7704667" cy="1981200"/>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altLang="zh-CN" dirty="0">
                <a:latin typeface="Calibri" charset="0"/>
                <a:ea typeface="Calibri" charset="0"/>
                <a:cs typeface="Calibri" charset="0"/>
              </a:rPr>
              <a:t>Algorithm Implementation</a:t>
            </a:r>
            <a:endParaRPr lang="zh-CN" altLang="en-US" dirty="0">
              <a:latin typeface="Calibri" charset="0"/>
              <a:ea typeface="Calibri" charset="0"/>
              <a:cs typeface="Calibri" charset="0"/>
            </a:endParaRPr>
          </a:p>
        </p:txBody>
      </p:sp>
      <p:sp>
        <p:nvSpPr>
          <p:cNvPr id="5" name="内容占位符 2"/>
          <p:cNvSpPr>
            <a:spLocks noGrp="1"/>
          </p:cNvSpPr>
          <p:nvPr>
            <p:ph idx="1"/>
          </p:nvPr>
        </p:nvSpPr>
        <p:spPr>
          <a:xfrm>
            <a:off x="1187624" y="1556792"/>
            <a:ext cx="6902152" cy="5087199"/>
          </a:xfrm>
        </p:spPr>
        <p:txBody>
          <a:bodyPr/>
          <a:lstStyle/>
          <a:p>
            <a:r>
              <a:rPr kumimoji="1" lang="en-US" altLang="zh-CN" dirty="0" smtClean="0">
                <a:latin typeface="Calibri" charset="0"/>
                <a:ea typeface="Calibri" charset="0"/>
                <a:cs typeface="Calibri" charset="0"/>
              </a:rPr>
              <a:t>Return Rate of a movie: </a:t>
            </a:r>
          </a:p>
          <a:p>
            <a:pPr marL="0" indent="0">
              <a:buNone/>
            </a:pPr>
            <a:r>
              <a:rPr kumimoji="1" lang="en-US" altLang="zh-CN" dirty="0" smtClean="0">
                <a:latin typeface="Calibri" charset="0"/>
                <a:ea typeface="Calibri" charset="0"/>
                <a:cs typeface="Calibri" charset="0"/>
              </a:rPr>
              <a:t>      R=box office/budget     </a:t>
            </a:r>
          </a:p>
          <a:p>
            <a:r>
              <a:rPr kumimoji="1" lang="en-US" altLang="zh-CN" dirty="0" smtClean="0">
                <a:latin typeface="Calibri" charset="0"/>
                <a:ea typeface="Calibri" charset="0"/>
                <a:cs typeface="Calibri" charset="0"/>
              </a:rPr>
              <a:t>Average return rate of a director’s movies: </a:t>
            </a:r>
          </a:p>
          <a:p>
            <a:pPr marL="0" indent="0">
              <a:buNone/>
            </a:pPr>
            <a:r>
              <a:rPr kumimoji="1" lang="en-US" altLang="zh-CN" dirty="0" smtClean="0">
                <a:latin typeface="Calibri" charset="0"/>
                <a:ea typeface="Calibri" charset="0"/>
                <a:cs typeface="Calibri" charset="0"/>
              </a:rPr>
              <a:t>                               ( </a:t>
            </a:r>
            <a:r>
              <a:rPr kumimoji="1" lang="en-US" altLang="zh-CN" dirty="0" err="1" smtClean="0">
                <a:latin typeface="Calibri" charset="0"/>
                <a:ea typeface="Calibri" charset="0"/>
                <a:cs typeface="Calibri" charset="0"/>
              </a:rPr>
              <a:t>i</a:t>
            </a:r>
            <a:r>
              <a:rPr kumimoji="1" lang="en-US" altLang="zh-CN" dirty="0" smtClean="0">
                <a:latin typeface="Calibri" charset="0"/>
                <a:ea typeface="Calibri" charset="0"/>
                <a:cs typeface="Calibri" charset="0"/>
              </a:rPr>
              <a:t> is the total amount of movies)</a:t>
            </a:r>
          </a:p>
          <a:p>
            <a:r>
              <a:rPr kumimoji="1" lang="en-US" altLang="zh-CN" dirty="0" smtClean="0">
                <a:latin typeface="Calibri" charset="0"/>
                <a:ea typeface="Calibri" charset="0"/>
                <a:cs typeface="Calibri" charset="0"/>
              </a:rPr>
              <a:t>Average </a:t>
            </a:r>
            <a:r>
              <a:rPr kumimoji="1" lang="en-US" altLang="zh-CN" dirty="0">
                <a:latin typeface="Calibri" charset="0"/>
                <a:ea typeface="Calibri" charset="0"/>
                <a:cs typeface="Calibri" charset="0"/>
              </a:rPr>
              <a:t>return rate of </a:t>
            </a:r>
            <a:r>
              <a:rPr kumimoji="1" lang="en-US" altLang="zh-CN" dirty="0" smtClean="0">
                <a:latin typeface="Calibri" charset="0"/>
                <a:ea typeface="Calibri" charset="0"/>
                <a:cs typeface="Calibri" charset="0"/>
              </a:rPr>
              <a:t>an actor’s movies: </a:t>
            </a:r>
            <a:endParaRPr kumimoji="1" lang="en-US" altLang="zh-CN" dirty="0">
              <a:latin typeface="Calibri" charset="0"/>
              <a:ea typeface="Calibri" charset="0"/>
              <a:cs typeface="Calibri" charset="0"/>
            </a:endParaRPr>
          </a:p>
          <a:p>
            <a:endParaRPr kumimoji="1" lang="en-US" altLang="zh-CN" dirty="0" smtClean="0">
              <a:latin typeface="Calibri" charset="0"/>
              <a:ea typeface="Calibri" charset="0"/>
              <a:cs typeface="Calibri" charset="0"/>
            </a:endParaRPr>
          </a:p>
          <a:p>
            <a:r>
              <a:rPr kumimoji="1" lang="en-US" altLang="zh-CN" dirty="0" smtClean="0">
                <a:latin typeface="Calibri" charset="0"/>
                <a:ea typeface="Calibri" charset="0"/>
                <a:cs typeface="Calibri" charset="0"/>
              </a:rPr>
              <a:t>Average </a:t>
            </a:r>
            <a:r>
              <a:rPr kumimoji="1" lang="en-US" altLang="zh-CN" dirty="0">
                <a:latin typeface="Calibri" charset="0"/>
                <a:ea typeface="Calibri" charset="0"/>
                <a:cs typeface="Calibri" charset="0"/>
              </a:rPr>
              <a:t>return rate of </a:t>
            </a:r>
            <a:r>
              <a:rPr kumimoji="1" lang="en-US" altLang="zh-CN" dirty="0" smtClean="0">
                <a:latin typeface="Calibri" charset="0"/>
                <a:ea typeface="Calibri" charset="0"/>
                <a:cs typeface="Calibri" charset="0"/>
              </a:rPr>
              <a:t>an actress’s movies: </a:t>
            </a:r>
            <a:endParaRPr kumimoji="1" lang="en-US" altLang="zh-CN" dirty="0">
              <a:latin typeface="Calibri" charset="0"/>
              <a:ea typeface="Calibri" charset="0"/>
              <a:cs typeface="Calibri" charset="0"/>
            </a:endParaRPr>
          </a:p>
          <a:p>
            <a:endParaRPr kumimoji="1" lang="zh-CN" altLang="en-US" dirty="0">
              <a:latin typeface="Calibri" charset="0"/>
              <a:ea typeface="Calibri" charset="0"/>
              <a:cs typeface="Calibri" charset="0"/>
            </a:endParaRPr>
          </a:p>
        </p:txBody>
      </p:sp>
      <p:pic>
        <p:nvPicPr>
          <p:cNvPr id="6" name="图片 5"/>
          <p:cNvPicPr>
            <a:picLocks noChangeAspect="1"/>
          </p:cNvPicPr>
          <p:nvPr/>
        </p:nvPicPr>
        <p:blipFill>
          <a:blip r:embed="rId2"/>
          <a:stretch>
            <a:fillRect/>
          </a:stretch>
        </p:blipFill>
        <p:spPr>
          <a:xfrm>
            <a:off x="1691680" y="3537464"/>
            <a:ext cx="1580975" cy="775573"/>
          </a:xfrm>
          <a:prstGeom prst="rect">
            <a:avLst/>
          </a:prstGeom>
        </p:spPr>
      </p:pic>
      <p:pic>
        <p:nvPicPr>
          <p:cNvPr id="8" name="图片 7"/>
          <p:cNvPicPr>
            <a:picLocks noChangeAspect="1"/>
          </p:cNvPicPr>
          <p:nvPr/>
        </p:nvPicPr>
        <p:blipFill>
          <a:blip r:embed="rId3"/>
          <a:stretch>
            <a:fillRect/>
          </a:stretch>
        </p:blipFill>
        <p:spPr>
          <a:xfrm>
            <a:off x="1691680" y="4581128"/>
            <a:ext cx="1620734" cy="714222"/>
          </a:xfrm>
          <a:prstGeom prst="rect">
            <a:avLst/>
          </a:prstGeom>
        </p:spPr>
      </p:pic>
      <p:pic>
        <p:nvPicPr>
          <p:cNvPr id="9" name="图片 8"/>
          <p:cNvPicPr>
            <a:picLocks noChangeAspect="1"/>
          </p:cNvPicPr>
          <p:nvPr/>
        </p:nvPicPr>
        <p:blipFill>
          <a:blip r:embed="rId4"/>
          <a:stretch>
            <a:fillRect/>
          </a:stretch>
        </p:blipFill>
        <p:spPr>
          <a:xfrm>
            <a:off x="1691680" y="5529202"/>
            <a:ext cx="1743038" cy="708110"/>
          </a:xfrm>
          <a:prstGeom prst="rect">
            <a:avLst/>
          </a:prstGeom>
        </p:spPr>
      </p:pic>
    </p:spTree>
    <p:extLst>
      <p:ext uri="{BB962C8B-B14F-4D97-AF65-F5344CB8AC3E}">
        <p14:creationId xmlns:p14="http://schemas.microsoft.com/office/powerpoint/2010/main" val="1419413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210998" y="-209097"/>
            <a:ext cx="7704667" cy="1981200"/>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altLang="zh-CN" dirty="0">
                <a:latin typeface="Calibri" charset="0"/>
                <a:ea typeface="Calibri" charset="0"/>
                <a:cs typeface="Calibri" charset="0"/>
              </a:rPr>
              <a:t>Algorithm Implementation</a:t>
            </a:r>
            <a:endParaRPr lang="zh-CN" altLang="en-US" dirty="0">
              <a:latin typeface="Calibri" charset="0"/>
              <a:ea typeface="Calibri" charset="0"/>
              <a:cs typeface="Calibri" charset="0"/>
            </a:endParaRPr>
          </a:p>
        </p:txBody>
      </p:sp>
      <p:sp>
        <p:nvSpPr>
          <p:cNvPr id="7" name="内容占位符 2"/>
          <p:cNvSpPr>
            <a:spLocks noGrp="1"/>
          </p:cNvSpPr>
          <p:nvPr>
            <p:ph idx="1"/>
          </p:nvPr>
        </p:nvSpPr>
        <p:spPr>
          <a:xfrm>
            <a:off x="838200" y="1164920"/>
            <a:ext cx="10515600" cy="5286679"/>
          </a:xfrm>
        </p:spPr>
        <p:txBody>
          <a:bodyPr>
            <a:normAutofit/>
          </a:bodyPr>
          <a:lstStyle/>
          <a:p>
            <a:r>
              <a:rPr kumimoji="1" lang="en-US" altLang="zh-CN" dirty="0" smtClean="0">
                <a:latin typeface="Calibri" charset="0"/>
                <a:ea typeface="Calibri" charset="0"/>
                <a:cs typeface="Calibri" charset="0"/>
              </a:rPr>
              <a:t>b = budget</a:t>
            </a:r>
          </a:p>
          <a:p>
            <a:r>
              <a:rPr kumimoji="1" lang="en-US" altLang="zh-CN" dirty="0">
                <a:latin typeface="Calibri" charset="0"/>
                <a:ea typeface="Calibri" charset="0"/>
                <a:cs typeface="Calibri" charset="0"/>
              </a:rPr>
              <a:t> </a:t>
            </a:r>
            <a:r>
              <a:rPr kumimoji="1" lang="en-US" altLang="zh-CN" dirty="0" smtClean="0">
                <a:latin typeface="Calibri" charset="0"/>
                <a:ea typeface="Calibri" charset="0"/>
                <a:cs typeface="Calibri" charset="0"/>
              </a:rPr>
              <a:t>           is the minimum of:         ,          ,</a:t>
            </a:r>
          </a:p>
          <a:p>
            <a:r>
              <a:rPr kumimoji="1" lang="en-US" altLang="zh-CN" dirty="0" smtClean="0">
                <a:latin typeface="Calibri" charset="0"/>
                <a:ea typeface="Calibri" charset="0"/>
                <a:cs typeface="Calibri" charset="0"/>
              </a:rPr>
              <a:t>            is the minimum value of the estimated box office:</a:t>
            </a:r>
          </a:p>
          <a:p>
            <a:endParaRPr kumimoji="1" lang="en-US" altLang="zh-CN" dirty="0">
              <a:latin typeface="Calibri" charset="0"/>
              <a:ea typeface="Calibri" charset="0"/>
              <a:cs typeface="Calibri" charset="0"/>
            </a:endParaRPr>
          </a:p>
          <a:p>
            <a:r>
              <a:rPr kumimoji="1" lang="en-US" altLang="zh-CN" dirty="0" smtClean="0">
                <a:latin typeface="Calibri" charset="0"/>
                <a:ea typeface="Calibri" charset="0"/>
                <a:cs typeface="Calibri" charset="0"/>
              </a:rPr>
              <a:t>           </a:t>
            </a:r>
            <a:r>
              <a:rPr kumimoji="1" lang="en-US" altLang="zh-CN" dirty="0">
                <a:latin typeface="Calibri" charset="0"/>
                <a:ea typeface="Calibri" charset="0"/>
                <a:cs typeface="Calibri" charset="0"/>
              </a:rPr>
              <a:t>is the </a:t>
            </a:r>
            <a:r>
              <a:rPr kumimoji="1" lang="en-US" altLang="zh-CN" dirty="0" smtClean="0">
                <a:latin typeface="Calibri" charset="0"/>
                <a:ea typeface="Calibri" charset="0"/>
                <a:cs typeface="Calibri" charset="0"/>
              </a:rPr>
              <a:t>maximum </a:t>
            </a:r>
            <a:r>
              <a:rPr kumimoji="1" lang="en-US" altLang="zh-CN" dirty="0">
                <a:latin typeface="Calibri" charset="0"/>
                <a:ea typeface="Calibri" charset="0"/>
                <a:cs typeface="Calibri" charset="0"/>
              </a:rPr>
              <a:t>value of the estimated box office:</a:t>
            </a:r>
          </a:p>
          <a:p>
            <a:endParaRPr kumimoji="1" lang="en-US" altLang="zh-CN" dirty="0" smtClean="0">
              <a:latin typeface="Calibri" charset="0"/>
              <a:ea typeface="Calibri" charset="0"/>
              <a:cs typeface="Calibri" charset="0"/>
            </a:endParaRPr>
          </a:p>
          <a:p>
            <a:pPr marL="0" indent="0">
              <a:buNone/>
            </a:pPr>
            <a:r>
              <a:rPr kumimoji="1" lang="en-US" altLang="zh-CN" dirty="0" smtClean="0">
                <a:latin typeface="Calibri" charset="0"/>
                <a:ea typeface="Calibri" charset="0"/>
                <a:cs typeface="Calibri" charset="0"/>
              </a:rPr>
              <a:t>         </a:t>
            </a:r>
            <a:endParaRPr kumimoji="1" lang="zh-CN" altLang="en-US" dirty="0">
              <a:latin typeface="Calibri" charset="0"/>
              <a:ea typeface="Calibri" charset="0"/>
              <a:cs typeface="Calibri" charset="0"/>
            </a:endParaRPr>
          </a:p>
        </p:txBody>
      </p:sp>
      <p:pic>
        <p:nvPicPr>
          <p:cNvPr id="8" name="图片 7"/>
          <p:cNvPicPr>
            <a:picLocks noChangeAspect="1"/>
          </p:cNvPicPr>
          <p:nvPr/>
        </p:nvPicPr>
        <p:blipFill>
          <a:blip r:embed="rId2"/>
          <a:stretch>
            <a:fillRect/>
          </a:stretch>
        </p:blipFill>
        <p:spPr>
          <a:xfrm>
            <a:off x="1152930" y="2362171"/>
            <a:ext cx="836616" cy="557744"/>
          </a:xfrm>
          <a:prstGeom prst="rect">
            <a:avLst/>
          </a:prstGeom>
        </p:spPr>
      </p:pic>
      <p:pic>
        <p:nvPicPr>
          <p:cNvPr id="9" name="图片 8"/>
          <p:cNvPicPr>
            <a:picLocks noChangeAspect="1"/>
          </p:cNvPicPr>
          <p:nvPr/>
        </p:nvPicPr>
        <p:blipFill>
          <a:blip r:embed="rId3"/>
          <a:stretch>
            <a:fillRect/>
          </a:stretch>
        </p:blipFill>
        <p:spPr>
          <a:xfrm>
            <a:off x="4332094" y="2463656"/>
            <a:ext cx="655441" cy="524353"/>
          </a:xfrm>
          <a:prstGeom prst="rect">
            <a:avLst/>
          </a:prstGeom>
        </p:spPr>
      </p:pic>
      <p:pic>
        <p:nvPicPr>
          <p:cNvPr id="10" name="图片 9"/>
          <p:cNvPicPr>
            <a:picLocks noChangeAspect="1"/>
          </p:cNvPicPr>
          <p:nvPr/>
        </p:nvPicPr>
        <p:blipFill>
          <a:blip r:embed="rId4"/>
          <a:stretch>
            <a:fillRect/>
          </a:stretch>
        </p:blipFill>
        <p:spPr>
          <a:xfrm>
            <a:off x="4987535" y="2463656"/>
            <a:ext cx="852074" cy="524353"/>
          </a:xfrm>
          <a:prstGeom prst="rect">
            <a:avLst/>
          </a:prstGeom>
        </p:spPr>
      </p:pic>
      <p:pic>
        <p:nvPicPr>
          <p:cNvPr id="11" name="图片 10"/>
          <p:cNvPicPr>
            <a:picLocks noChangeAspect="1"/>
          </p:cNvPicPr>
          <p:nvPr/>
        </p:nvPicPr>
        <p:blipFill>
          <a:blip r:embed="rId5"/>
          <a:stretch>
            <a:fillRect/>
          </a:stretch>
        </p:blipFill>
        <p:spPr>
          <a:xfrm>
            <a:off x="5838718" y="2463656"/>
            <a:ext cx="1015933" cy="524353"/>
          </a:xfrm>
          <a:prstGeom prst="rect">
            <a:avLst/>
          </a:prstGeom>
        </p:spPr>
      </p:pic>
      <p:pic>
        <p:nvPicPr>
          <p:cNvPr id="12" name="图片 11"/>
          <p:cNvPicPr>
            <a:picLocks noChangeAspect="1"/>
          </p:cNvPicPr>
          <p:nvPr/>
        </p:nvPicPr>
        <p:blipFill>
          <a:blip r:embed="rId6"/>
          <a:stretch>
            <a:fillRect/>
          </a:stretch>
        </p:blipFill>
        <p:spPr>
          <a:xfrm>
            <a:off x="1110989" y="3055053"/>
            <a:ext cx="920497" cy="426720"/>
          </a:xfrm>
          <a:prstGeom prst="rect">
            <a:avLst/>
          </a:prstGeom>
        </p:spPr>
      </p:pic>
      <p:pic>
        <p:nvPicPr>
          <p:cNvPr id="13" name="图片 12"/>
          <p:cNvPicPr>
            <a:picLocks noChangeAspect="1"/>
          </p:cNvPicPr>
          <p:nvPr/>
        </p:nvPicPr>
        <p:blipFill>
          <a:blip r:embed="rId7"/>
          <a:stretch>
            <a:fillRect/>
          </a:stretch>
        </p:blipFill>
        <p:spPr>
          <a:xfrm>
            <a:off x="2031486" y="3488359"/>
            <a:ext cx="2091621" cy="492146"/>
          </a:xfrm>
          <a:prstGeom prst="rect">
            <a:avLst/>
          </a:prstGeom>
        </p:spPr>
      </p:pic>
      <p:pic>
        <p:nvPicPr>
          <p:cNvPr id="14" name="图片 13"/>
          <p:cNvPicPr>
            <a:picLocks noChangeAspect="1"/>
          </p:cNvPicPr>
          <p:nvPr/>
        </p:nvPicPr>
        <p:blipFill>
          <a:blip r:embed="rId8"/>
          <a:stretch>
            <a:fillRect/>
          </a:stretch>
        </p:blipFill>
        <p:spPr>
          <a:xfrm>
            <a:off x="1062425" y="4049429"/>
            <a:ext cx="927121" cy="445018"/>
          </a:xfrm>
          <a:prstGeom prst="rect">
            <a:avLst/>
          </a:prstGeom>
        </p:spPr>
      </p:pic>
      <p:pic>
        <p:nvPicPr>
          <p:cNvPr id="15" name="图片 14"/>
          <p:cNvPicPr>
            <a:picLocks noChangeAspect="1"/>
          </p:cNvPicPr>
          <p:nvPr/>
        </p:nvPicPr>
        <p:blipFill>
          <a:blip r:embed="rId9"/>
          <a:stretch>
            <a:fillRect/>
          </a:stretch>
        </p:blipFill>
        <p:spPr>
          <a:xfrm>
            <a:off x="1953045" y="4554314"/>
            <a:ext cx="4941781" cy="661738"/>
          </a:xfrm>
          <a:prstGeom prst="rect">
            <a:avLst/>
          </a:prstGeom>
        </p:spPr>
      </p:pic>
    </p:spTree>
    <p:extLst>
      <p:ext uri="{BB962C8B-B14F-4D97-AF65-F5344CB8AC3E}">
        <p14:creationId xmlns:p14="http://schemas.microsoft.com/office/powerpoint/2010/main" val="13146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82133" y="457201"/>
            <a:ext cx="7704667" cy="811559"/>
          </a:xfrm>
        </p:spPr>
        <p:txBody>
          <a:bodyPr>
            <a:noAutofit/>
          </a:bodyPr>
          <a:lstStyle/>
          <a:p>
            <a:r>
              <a:rPr lang="en-US" altLang="zh-CN" dirty="0">
                <a:latin typeface="Calibri" charset="0"/>
                <a:ea typeface="Calibri" charset="0"/>
                <a:cs typeface="Calibri" charset="0"/>
              </a:rPr>
              <a:t>Algorithm </a:t>
            </a:r>
            <a:r>
              <a:rPr lang="en-US" altLang="zh-CN" dirty="0" smtClean="0">
                <a:latin typeface="Calibri" charset="0"/>
                <a:ea typeface="Calibri" charset="0"/>
                <a:cs typeface="Calibri" charset="0"/>
              </a:rPr>
              <a:t>Implementation</a:t>
            </a:r>
            <a:r>
              <a:rPr lang="zh-CN" altLang="en-US" dirty="0" smtClean="0">
                <a:latin typeface="Calibri" charset="0"/>
                <a:ea typeface="Calibri" charset="0"/>
                <a:cs typeface="Calibri" charset="0"/>
              </a:rPr>
              <a:t> </a:t>
            </a:r>
            <a:endParaRPr kumimoji="1" lang="zh-CN" altLang="en-US" dirty="0"/>
          </a:p>
        </p:txBody>
      </p:sp>
      <p:sp>
        <p:nvSpPr>
          <p:cNvPr id="3" name="内容占位符 2"/>
          <p:cNvSpPr>
            <a:spLocks noGrp="1"/>
          </p:cNvSpPr>
          <p:nvPr>
            <p:ph idx="1"/>
          </p:nvPr>
        </p:nvSpPr>
        <p:spPr>
          <a:xfrm>
            <a:off x="982133" y="1556792"/>
            <a:ext cx="7704667" cy="4443024"/>
          </a:xfrm>
        </p:spPr>
        <p:txBody>
          <a:bodyPr/>
          <a:lstStyle/>
          <a:p>
            <a:pPr marL="0" indent="0">
              <a:buNone/>
            </a:pPr>
            <a:r>
              <a:rPr kumimoji="1" lang="en-US" altLang="zh-CN" dirty="0">
                <a:latin typeface="Calibri" charset="0"/>
                <a:ea typeface="Calibri" charset="0"/>
                <a:cs typeface="Calibri" charset="0"/>
              </a:rPr>
              <a:t>Mean Value</a:t>
            </a:r>
            <a:r>
              <a:rPr kumimoji="1" lang="en-US" altLang="zh-CN" dirty="0" smtClean="0">
                <a:latin typeface="Calibri" charset="0"/>
                <a:ea typeface="Calibri" charset="0"/>
                <a:cs typeface="Calibri" charset="0"/>
              </a:rPr>
              <a:t>:</a:t>
            </a:r>
            <a:endParaRPr kumimoji="1" lang="zh-CN" altLang="en-US" dirty="0" smtClean="0">
              <a:latin typeface="Calibri" charset="0"/>
              <a:ea typeface="Calibri" charset="0"/>
              <a:cs typeface="Calibri" charset="0"/>
            </a:endParaRPr>
          </a:p>
          <a:p>
            <a:pPr marL="0" indent="0">
              <a:buNone/>
            </a:pPr>
            <a:r>
              <a:rPr kumimoji="1" lang="zh-CN" altLang="en-US" dirty="0" smtClean="0">
                <a:latin typeface="Calibri" charset="0"/>
                <a:ea typeface="Calibri" charset="0"/>
                <a:cs typeface="Calibri" charset="0"/>
              </a:rPr>
              <a:t>         </a:t>
            </a:r>
            <a:r>
              <a:rPr kumimoji="1" lang="en-US" altLang="zh-CN" dirty="0" smtClean="0">
                <a:latin typeface="Calibri" charset="0"/>
                <a:ea typeface="Calibri" charset="0"/>
                <a:cs typeface="Calibri" charset="0"/>
              </a:rPr>
              <a:t>Arithmetic Mean:</a:t>
            </a:r>
          </a:p>
          <a:p>
            <a:pPr marL="0" indent="0">
              <a:buNone/>
            </a:pPr>
            <a:endParaRPr kumimoji="1" lang="en-US" altLang="zh-CN" dirty="0" smtClean="0">
              <a:latin typeface="Calibri" charset="0"/>
              <a:ea typeface="Calibri" charset="0"/>
              <a:cs typeface="Calibri" charset="0"/>
            </a:endParaRPr>
          </a:p>
          <a:p>
            <a:pPr marL="0" indent="0">
              <a:buNone/>
            </a:pPr>
            <a:endParaRPr kumimoji="1" lang="en-US" altLang="zh-CN" dirty="0">
              <a:latin typeface="Calibri" charset="0"/>
              <a:ea typeface="Calibri" charset="0"/>
              <a:cs typeface="Calibri" charset="0"/>
            </a:endParaRPr>
          </a:p>
          <a:p>
            <a:pPr marL="0" indent="0">
              <a:buNone/>
            </a:pPr>
            <a:r>
              <a:rPr kumimoji="1" lang="en-US" altLang="zh-CN" dirty="0">
                <a:latin typeface="Calibri" charset="0"/>
                <a:ea typeface="Calibri" charset="0"/>
                <a:cs typeface="Calibri" charset="0"/>
              </a:rPr>
              <a:t>         Geometric Mean </a:t>
            </a:r>
            <a:r>
              <a:rPr kumimoji="1" lang="en-US" altLang="zh-CN" dirty="0" smtClean="0">
                <a:latin typeface="Calibri" charset="0"/>
                <a:ea typeface="Calibri" charset="0"/>
                <a:cs typeface="Calibri" charset="0"/>
              </a:rPr>
              <a:t>:</a:t>
            </a:r>
          </a:p>
          <a:p>
            <a:pPr marL="0" indent="0">
              <a:buNone/>
            </a:pPr>
            <a:endParaRPr kumimoji="1" lang="en-US" altLang="zh-CN" dirty="0" smtClean="0">
              <a:latin typeface="Calibri" charset="0"/>
              <a:ea typeface="Calibri" charset="0"/>
              <a:cs typeface="Calibri" charset="0"/>
            </a:endParaRPr>
          </a:p>
          <a:p>
            <a:pPr marL="0" indent="0">
              <a:buNone/>
            </a:pPr>
            <a:endParaRPr kumimoji="1" lang="en-US" altLang="zh-CN" dirty="0">
              <a:latin typeface="Calibri" charset="0"/>
              <a:ea typeface="Calibri" charset="0"/>
              <a:cs typeface="Calibri" charset="0"/>
            </a:endParaRPr>
          </a:p>
          <a:p>
            <a:pPr marL="0" indent="0">
              <a:buNone/>
            </a:pPr>
            <a:r>
              <a:rPr kumimoji="1" lang="en-US" altLang="zh-CN" dirty="0">
                <a:latin typeface="Calibri" charset="0"/>
                <a:ea typeface="Calibri" charset="0"/>
                <a:cs typeface="Calibri" charset="0"/>
              </a:rPr>
              <a:t>         Harmonic Mean : </a:t>
            </a:r>
          </a:p>
          <a:p>
            <a:endParaRPr kumimoji="1" lang="zh-CN" altLang="en-US" dirty="0"/>
          </a:p>
        </p:txBody>
      </p:sp>
      <p:pic>
        <p:nvPicPr>
          <p:cNvPr id="4" name="图片 3"/>
          <p:cNvPicPr>
            <a:picLocks noChangeAspect="1"/>
          </p:cNvPicPr>
          <p:nvPr/>
        </p:nvPicPr>
        <p:blipFill>
          <a:blip r:embed="rId2"/>
          <a:stretch>
            <a:fillRect/>
          </a:stretch>
        </p:blipFill>
        <p:spPr>
          <a:xfrm>
            <a:off x="2411760" y="4094150"/>
            <a:ext cx="5000759" cy="757691"/>
          </a:xfrm>
          <a:prstGeom prst="rect">
            <a:avLst/>
          </a:prstGeom>
        </p:spPr>
      </p:pic>
      <p:pic>
        <p:nvPicPr>
          <p:cNvPr id="5" name="图片 4"/>
          <p:cNvPicPr>
            <a:picLocks noChangeAspect="1"/>
          </p:cNvPicPr>
          <p:nvPr/>
        </p:nvPicPr>
        <p:blipFill>
          <a:blip r:embed="rId3"/>
          <a:stretch>
            <a:fillRect/>
          </a:stretch>
        </p:blipFill>
        <p:spPr>
          <a:xfrm>
            <a:off x="2493554" y="5390605"/>
            <a:ext cx="4192806" cy="1218422"/>
          </a:xfrm>
          <a:prstGeom prst="rect">
            <a:avLst/>
          </a:prstGeom>
        </p:spPr>
      </p:pic>
      <p:pic>
        <p:nvPicPr>
          <p:cNvPr id="6" name="图片 5"/>
          <p:cNvPicPr>
            <a:picLocks noChangeAspect="1"/>
          </p:cNvPicPr>
          <p:nvPr/>
        </p:nvPicPr>
        <p:blipFill>
          <a:blip r:embed="rId4"/>
          <a:stretch>
            <a:fillRect/>
          </a:stretch>
        </p:blipFill>
        <p:spPr>
          <a:xfrm>
            <a:off x="2411760" y="2552534"/>
            <a:ext cx="4356395" cy="1151333"/>
          </a:xfrm>
          <a:prstGeom prst="rect">
            <a:avLst/>
          </a:prstGeom>
        </p:spPr>
      </p:pic>
    </p:spTree>
    <p:extLst>
      <p:ext uri="{BB962C8B-B14F-4D97-AF65-F5344CB8AC3E}">
        <p14:creationId xmlns:p14="http://schemas.microsoft.com/office/powerpoint/2010/main" val="265252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187624" y="885"/>
            <a:ext cx="7704667" cy="1981200"/>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altLang="zh-CN" dirty="0">
                <a:latin typeface="Calibri" charset="0"/>
                <a:ea typeface="Calibri" charset="0"/>
                <a:cs typeface="Calibri" charset="0"/>
              </a:rPr>
              <a:t>Algorithm Implementation</a:t>
            </a:r>
            <a:endParaRPr lang="zh-CN" altLang="en-US" dirty="0">
              <a:latin typeface="Calibri" charset="0"/>
              <a:ea typeface="Calibri" charset="0"/>
              <a:cs typeface="Calibri" charset="0"/>
            </a:endParaRPr>
          </a:p>
        </p:txBody>
      </p:sp>
      <p:sp>
        <p:nvSpPr>
          <p:cNvPr id="5" name="内容占位符 2"/>
          <p:cNvSpPr>
            <a:spLocks noGrp="1"/>
          </p:cNvSpPr>
          <p:nvPr>
            <p:ph idx="1"/>
          </p:nvPr>
        </p:nvSpPr>
        <p:spPr>
          <a:xfrm>
            <a:off x="899592" y="1124744"/>
            <a:ext cx="7992699" cy="4868863"/>
          </a:xfrm>
        </p:spPr>
        <p:txBody>
          <a:bodyPr/>
          <a:lstStyle/>
          <a:p>
            <a:r>
              <a:rPr kumimoji="1" lang="en-US" altLang="zh-CN" dirty="0" smtClean="0">
                <a:latin typeface="Calibri" charset="0"/>
                <a:ea typeface="Calibri" charset="0"/>
                <a:cs typeface="Calibri" charset="0"/>
              </a:rPr>
              <a:t>Geometric Mean:</a:t>
            </a:r>
          </a:p>
          <a:p>
            <a:endParaRPr lang="en-US" altLang="zh-CN" dirty="0">
              <a:latin typeface="Calibri" charset="0"/>
              <a:ea typeface="Calibri" charset="0"/>
              <a:cs typeface="Calibri" charset="0"/>
            </a:endParaRPr>
          </a:p>
          <a:p>
            <a:pPr marL="0" indent="0">
              <a:buNone/>
            </a:pPr>
            <a:r>
              <a:rPr lang="en-US" altLang="zh-CN" dirty="0">
                <a:latin typeface="Calibri" charset="0"/>
                <a:ea typeface="Calibri" charset="0"/>
                <a:cs typeface="Calibri" charset="0"/>
              </a:rPr>
              <a:t>In mathematics, the geometric mean is a type of </a:t>
            </a:r>
            <a:r>
              <a:rPr lang="en-US" altLang="zh-CN" dirty="0" smtClean="0">
                <a:latin typeface="Calibri" charset="0"/>
                <a:ea typeface="Calibri" charset="0"/>
                <a:cs typeface="Calibri" charset="0"/>
              </a:rPr>
              <a:t>mean</a:t>
            </a:r>
            <a:r>
              <a:rPr lang="en-US" altLang="zh-CN" dirty="0">
                <a:latin typeface="Calibri" charset="0"/>
                <a:ea typeface="Calibri" charset="0"/>
                <a:cs typeface="Calibri" charset="0"/>
              </a:rPr>
              <a:t> or </a:t>
            </a:r>
            <a:r>
              <a:rPr lang="en-US" altLang="zh-CN" dirty="0" smtClean="0">
                <a:latin typeface="Calibri" charset="0"/>
                <a:ea typeface="Calibri" charset="0"/>
                <a:cs typeface="Calibri" charset="0"/>
              </a:rPr>
              <a:t>average, </a:t>
            </a:r>
            <a:r>
              <a:rPr lang="en-US" altLang="zh-CN" dirty="0">
                <a:latin typeface="Calibri" charset="0"/>
                <a:ea typeface="Calibri" charset="0"/>
                <a:cs typeface="Calibri" charset="0"/>
              </a:rPr>
              <a:t>which indicates the central tendency or typical value of a set of numbers by using the product of their values (as opposed to the arithmetic mean which uses their sum). The geometric mean is defined as the nth root of the product of n numbers, i.e., for a set of numbers                 , he geometric mean is defined as               </a:t>
            </a:r>
            <a:r>
              <a:rPr lang="en-US" altLang="zh-CN" dirty="0" smtClean="0">
                <a:latin typeface="Calibri" charset="0"/>
                <a:ea typeface="Calibri" charset="0"/>
                <a:cs typeface="Calibri" charset="0"/>
              </a:rPr>
              <a:t>.</a:t>
            </a:r>
            <a:endParaRPr kumimoji="1" lang="zh-CN" altLang="en-US" dirty="0">
              <a:latin typeface="Calibri" charset="0"/>
              <a:ea typeface="Calibri" charset="0"/>
              <a:cs typeface="Calibri" charset="0"/>
            </a:endParaRPr>
          </a:p>
        </p:txBody>
      </p:sp>
      <p:pic>
        <p:nvPicPr>
          <p:cNvPr id="6" name="Picture 3" descr="{x_i\}_{i=1}^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69629" y="4545208"/>
            <a:ext cx="1064122" cy="44625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left(\prod_{i=1}^N x_i\right)^{1/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8064" y="4962314"/>
            <a:ext cx="828187" cy="531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2064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187624" y="885"/>
            <a:ext cx="7704667" cy="1981200"/>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altLang="zh-CN" dirty="0">
                <a:latin typeface="Calibri" charset="0"/>
                <a:ea typeface="Calibri" charset="0"/>
                <a:cs typeface="Calibri" charset="0"/>
              </a:rPr>
              <a:t>Algorithm Implementation</a:t>
            </a:r>
            <a:endParaRPr lang="zh-CN" altLang="en-US" dirty="0">
              <a:latin typeface="Calibri" charset="0"/>
              <a:ea typeface="Calibri" charset="0"/>
              <a:cs typeface="Calibri" charset="0"/>
            </a:endParaRPr>
          </a:p>
        </p:txBody>
      </p:sp>
      <p:sp>
        <p:nvSpPr>
          <p:cNvPr id="5" name="内容占位符 2"/>
          <p:cNvSpPr>
            <a:spLocks noGrp="1"/>
          </p:cNvSpPr>
          <p:nvPr>
            <p:ph idx="1"/>
          </p:nvPr>
        </p:nvSpPr>
        <p:spPr>
          <a:xfrm>
            <a:off x="899592" y="1052736"/>
            <a:ext cx="7776864" cy="5033963"/>
          </a:xfrm>
        </p:spPr>
        <p:txBody>
          <a:bodyPr/>
          <a:lstStyle/>
          <a:p>
            <a:r>
              <a:rPr kumimoji="1" lang="en-US" altLang="zh-CN" dirty="0" smtClean="0">
                <a:latin typeface="Calibri" charset="0"/>
                <a:ea typeface="Calibri" charset="0"/>
                <a:cs typeface="Calibri" charset="0"/>
              </a:rPr>
              <a:t>Harmonic Mean:</a:t>
            </a:r>
          </a:p>
          <a:p>
            <a:endParaRPr kumimoji="1" lang="en-US" altLang="zh-CN" dirty="0">
              <a:latin typeface="Calibri" charset="0"/>
              <a:ea typeface="Calibri" charset="0"/>
              <a:cs typeface="Calibri" charset="0"/>
            </a:endParaRPr>
          </a:p>
          <a:p>
            <a:pPr marL="0" indent="0">
              <a:buNone/>
            </a:pPr>
            <a:r>
              <a:rPr lang="en-US" altLang="zh-CN" dirty="0">
                <a:latin typeface="Calibri" charset="0"/>
                <a:ea typeface="Calibri" charset="0"/>
                <a:cs typeface="Calibri" charset="0"/>
              </a:rPr>
              <a:t>In mathematics, the harmonic mean (sometimes called the </a:t>
            </a:r>
            <a:r>
              <a:rPr lang="en-US" altLang="zh-CN" dirty="0" err="1">
                <a:latin typeface="Calibri" charset="0"/>
                <a:ea typeface="Calibri" charset="0"/>
                <a:cs typeface="Calibri" charset="0"/>
              </a:rPr>
              <a:t>subcontrary</a:t>
            </a:r>
            <a:r>
              <a:rPr lang="en-US" altLang="zh-CN" dirty="0">
                <a:latin typeface="Calibri" charset="0"/>
                <a:ea typeface="Calibri" charset="0"/>
                <a:cs typeface="Calibri" charset="0"/>
              </a:rPr>
              <a:t> mean) is one of several kinds of average, and in particular one of </a:t>
            </a:r>
            <a:r>
              <a:rPr lang="en-US" altLang="zh-CN" dirty="0" smtClean="0">
                <a:latin typeface="Calibri" charset="0"/>
                <a:ea typeface="Calibri" charset="0"/>
                <a:cs typeface="Calibri" charset="0"/>
              </a:rPr>
              <a:t>the Pythagorean </a:t>
            </a:r>
            <a:r>
              <a:rPr lang="en-US" altLang="zh-CN" dirty="0">
                <a:latin typeface="Calibri" charset="0"/>
                <a:ea typeface="Calibri" charset="0"/>
                <a:cs typeface="Calibri" charset="0"/>
              </a:rPr>
              <a:t>means. Typically, it is appropriate for situations when the average of rates is desired.</a:t>
            </a:r>
            <a:endParaRPr lang="zh-CN" altLang="en-US" dirty="0">
              <a:latin typeface="Calibri" charset="0"/>
              <a:ea typeface="Calibri" charset="0"/>
              <a:cs typeface="Calibri" charset="0"/>
            </a:endParaRPr>
          </a:p>
        </p:txBody>
      </p:sp>
    </p:spTree>
    <p:extLst>
      <p:ext uri="{BB962C8B-B14F-4D97-AF65-F5344CB8AC3E}">
        <p14:creationId xmlns:p14="http://schemas.microsoft.com/office/powerpoint/2010/main" val="1874412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187624" y="885"/>
            <a:ext cx="7704667" cy="1981200"/>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altLang="zh-CN" dirty="0" smtClean="0">
                <a:latin typeface="Calibri" charset="0"/>
                <a:ea typeface="Calibri" charset="0"/>
                <a:cs typeface="Calibri" charset="0"/>
              </a:rPr>
              <a:t>Demo</a:t>
            </a:r>
            <a:endParaRPr lang="zh-CN" altLang="en-US" dirty="0">
              <a:latin typeface="Calibri" charset="0"/>
              <a:ea typeface="Calibri" charset="0"/>
              <a:cs typeface="Calibri" charset="0"/>
            </a:endParaRPr>
          </a:p>
        </p:txBody>
      </p:sp>
      <p:pic>
        <p:nvPicPr>
          <p:cNvPr id="19" name="Demo.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19672" y="1674611"/>
            <a:ext cx="6624736" cy="3725971"/>
          </a:xfrm>
        </p:spPr>
      </p:pic>
    </p:spTree>
    <p:extLst>
      <p:ext uri="{BB962C8B-B14F-4D97-AF65-F5344CB8AC3E}">
        <p14:creationId xmlns:p14="http://schemas.microsoft.com/office/powerpoint/2010/main" val="1268126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9"/>
                                        </p:tgtEl>
                                      </p:cBhvr>
                                    </p:cmd>
                                  </p:childTnLst>
                                </p:cTn>
                              </p:par>
                            </p:childTnLst>
                          </p:cTn>
                        </p:par>
                      </p:childTnLst>
                    </p:cTn>
                  </p:par>
                </p:childTnLst>
              </p:cTn>
              <p:nextCondLst>
                <p:cond evt="onClick" delay="0">
                  <p:tgtEl>
                    <p:spTgt spid="19"/>
                  </p:tgtEl>
                </p:cond>
              </p:nextCondLst>
            </p:seq>
            <p:video>
              <p:cMediaNode vol="80000">
                <p:cTn id="7" fill="hold" display="0">
                  <p:stCondLst>
                    <p:cond delay="indefinite"/>
                  </p:stCondLst>
                </p:cTn>
                <p:tgtEl>
                  <p:spTgt spid="19"/>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1187624" y="885"/>
            <a:ext cx="7704667" cy="1981200"/>
          </a:xfrm>
        </p:spPr>
        <p:txBody>
          <a:bodyPr/>
          <a:lstStyle/>
          <a:p>
            <a:pPr algn="l"/>
            <a:r>
              <a:rPr lang="en-US" altLang="zh-CN" dirty="0">
                <a:latin typeface="Calibri" charset="0"/>
                <a:ea typeface="Calibri" charset="0"/>
                <a:cs typeface="Calibri" charset="0"/>
              </a:rPr>
              <a:t>Introduction</a:t>
            </a:r>
            <a:endParaRPr lang="zh-CN" altLang="en-US" dirty="0">
              <a:latin typeface="Calibri" charset="0"/>
              <a:ea typeface="Calibri" charset="0"/>
              <a:cs typeface="Calibri" charset="0"/>
            </a:endParaRPr>
          </a:p>
        </p:txBody>
      </p:sp>
      <p:sp>
        <p:nvSpPr>
          <p:cNvPr id="5" name="Rectangle 3"/>
          <p:cNvSpPr txBox="1">
            <a:spLocks noChangeArrowheads="1"/>
          </p:cNvSpPr>
          <p:nvPr/>
        </p:nvSpPr>
        <p:spPr>
          <a:xfrm>
            <a:off x="1619672" y="1990991"/>
            <a:ext cx="6624736" cy="4111212"/>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r>
              <a:rPr lang="en-US" altLang="zh-CN" dirty="0">
                <a:latin typeface="Calibri" charset="0"/>
                <a:ea typeface="Calibri" charset="0"/>
                <a:cs typeface="Calibri" charset="0"/>
              </a:rPr>
              <a:t>The topic :  Movies</a:t>
            </a:r>
            <a:endParaRPr lang="zh-CN" altLang="en-US" dirty="0">
              <a:latin typeface="Calibri" charset="0"/>
              <a:ea typeface="Calibri" charset="0"/>
              <a:cs typeface="Calibri" charset="0"/>
            </a:endParaRPr>
          </a:p>
          <a:p>
            <a:endParaRPr lang="en-US" altLang="zh-CN" dirty="0">
              <a:latin typeface="Calibri" charset="0"/>
              <a:ea typeface="Calibri" charset="0"/>
              <a:cs typeface="Calibri" charset="0"/>
            </a:endParaRPr>
          </a:p>
          <a:p>
            <a:r>
              <a:rPr lang="en-US" altLang="zh-CN" dirty="0">
                <a:latin typeface="Calibri" charset="0"/>
                <a:ea typeface="Calibri" charset="0"/>
                <a:cs typeface="Calibri" charset="0"/>
              </a:rPr>
              <a:t>The main purpose: Predict the box office</a:t>
            </a:r>
          </a:p>
          <a:p>
            <a:endParaRPr lang="en-US" altLang="zh-CN" dirty="0">
              <a:latin typeface="Calibri" charset="0"/>
              <a:ea typeface="Calibri" charset="0"/>
              <a:cs typeface="Calibri" charset="0"/>
            </a:endParaRPr>
          </a:p>
          <a:p>
            <a:r>
              <a:rPr lang="en-US" altLang="zh-CN" dirty="0">
                <a:latin typeface="Calibri" charset="0"/>
                <a:ea typeface="Calibri" charset="0"/>
                <a:cs typeface="Calibri" charset="0"/>
              </a:rPr>
              <a:t>User object: Movie investors/Movie lovers</a:t>
            </a:r>
          </a:p>
          <a:p>
            <a:pPr marL="0" indent="0">
              <a:buNone/>
            </a:pPr>
            <a:r>
              <a:rPr lang="en-US" altLang="zh-CN" sz="2800" dirty="0">
                <a:latin typeface="Calibri" charset="0"/>
                <a:ea typeface="Calibri" charset="0"/>
                <a:cs typeface="Calibri" charset="0"/>
              </a:rPr>
              <a:t> </a:t>
            </a:r>
          </a:p>
          <a:p>
            <a:r>
              <a:rPr lang="en-US" altLang="zh-CN" dirty="0">
                <a:latin typeface="Calibri" charset="0"/>
                <a:ea typeface="Calibri" charset="0"/>
                <a:cs typeface="Calibri" charset="0"/>
              </a:rPr>
              <a:t>Implementation: Webpage </a:t>
            </a:r>
          </a:p>
          <a:p>
            <a:endParaRPr lang="en-US" altLang="zh-CN" sz="1600" dirty="0">
              <a:latin typeface="Calibri" charset="0"/>
              <a:ea typeface="Calibri" charset="0"/>
              <a:cs typeface="Calibri" charset="0"/>
            </a:endParaRPr>
          </a:p>
        </p:txBody>
      </p:sp>
    </p:spTree>
    <p:extLst>
      <p:ext uri="{BB962C8B-B14F-4D97-AF65-F5344CB8AC3E}">
        <p14:creationId xmlns:p14="http://schemas.microsoft.com/office/powerpoint/2010/main" val="1600206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187624" y="885"/>
            <a:ext cx="7704667" cy="1981200"/>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GB" altLang="zh-CN" dirty="0" smtClean="0">
                <a:latin typeface="Calibri" charset="0"/>
                <a:ea typeface="Calibri" charset="0"/>
                <a:cs typeface="Calibri" charset="0"/>
              </a:rPr>
              <a:t>Technical implementation</a:t>
            </a:r>
            <a:endParaRPr lang="zh-CN" altLang="en-US" dirty="0">
              <a:latin typeface="Calibri" charset="0"/>
              <a:ea typeface="Calibri" charset="0"/>
              <a:cs typeface="Calibri" charset="0"/>
            </a:endParaRPr>
          </a:p>
        </p:txBody>
      </p:sp>
      <p:sp>
        <p:nvSpPr>
          <p:cNvPr id="5" name="Content Placeholder 2"/>
          <p:cNvSpPr>
            <a:spLocks noGrp="1"/>
          </p:cNvSpPr>
          <p:nvPr>
            <p:ph idx="1"/>
          </p:nvPr>
        </p:nvSpPr>
        <p:spPr>
          <a:xfrm>
            <a:off x="1187624" y="1412776"/>
            <a:ext cx="6696744" cy="4351338"/>
          </a:xfrm>
        </p:spPr>
        <p:txBody>
          <a:bodyPr/>
          <a:lstStyle/>
          <a:p>
            <a:r>
              <a:rPr lang="en-GB" altLang="zh-CN" dirty="0" smtClean="0">
                <a:latin typeface="Calibri" charset="0"/>
                <a:ea typeface="Calibri" charset="0"/>
                <a:cs typeface="Calibri" charset="0"/>
              </a:rPr>
              <a:t>PHP, </a:t>
            </a:r>
            <a:r>
              <a:rPr lang="en-GB" altLang="zh-CN" dirty="0" err="1" smtClean="0">
                <a:latin typeface="Calibri" charset="0"/>
                <a:ea typeface="Calibri" charset="0"/>
                <a:cs typeface="Calibri" charset="0"/>
              </a:rPr>
              <a:t>Javascript</a:t>
            </a:r>
            <a:r>
              <a:rPr lang="en-GB" altLang="zh-CN" dirty="0" smtClean="0">
                <a:latin typeface="Calibri" charset="0"/>
                <a:ea typeface="Calibri" charset="0"/>
                <a:cs typeface="Calibri" charset="0"/>
              </a:rPr>
              <a:t>, AJAX, Bootstrap</a:t>
            </a:r>
            <a:br>
              <a:rPr lang="en-GB" altLang="zh-CN" dirty="0" smtClean="0">
                <a:latin typeface="Calibri" charset="0"/>
                <a:ea typeface="Calibri" charset="0"/>
                <a:cs typeface="Calibri" charset="0"/>
              </a:rPr>
            </a:br>
            <a:r>
              <a:rPr lang="en-GB" altLang="zh-CN" dirty="0" smtClean="0">
                <a:latin typeface="Calibri" charset="0"/>
                <a:ea typeface="Calibri" charset="0"/>
                <a:cs typeface="Calibri" charset="0"/>
              </a:rPr>
              <a:t>    -why PHP ?</a:t>
            </a:r>
            <a:endParaRPr lang="zh-CN" altLang="en-US" dirty="0" smtClean="0">
              <a:latin typeface="Calibri" charset="0"/>
              <a:ea typeface="Calibri" charset="0"/>
              <a:cs typeface="Calibri" charset="0"/>
            </a:endParaRPr>
          </a:p>
          <a:p>
            <a:endParaRPr lang="en-GB" dirty="0" smtClean="0">
              <a:latin typeface="Calibri" charset="0"/>
              <a:ea typeface="Calibri" charset="0"/>
              <a:cs typeface="Calibri" charset="0"/>
            </a:endParaRPr>
          </a:p>
          <a:p>
            <a:r>
              <a:rPr lang="en-US" dirty="0" err="1" smtClean="0">
                <a:latin typeface="Calibri" charset="0"/>
                <a:ea typeface="Calibri" charset="0"/>
                <a:cs typeface="Calibri" charset="0"/>
              </a:rPr>
              <a:t>MongoDB</a:t>
            </a:r>
            <a:r>
              <a:rPr lang="en-US" dirty="0" smtClean="0">
                <a:latin typeface="Calibri" charset="0"/>
                <a:ea typeface="Calibri" charset="0"/>
                <a:cs typeface="Calibri" charset="0"/>
              </a:rPr>
              <a:t/>
            </a:r>
            <a:br>
              <a:rPr lang="en-US" dirty="0" smtClean="0">
                <a:latin typeface="Calibri" charset="0"/>
                <a:ea typeface="Calibri" charset="0"/>
                <a:cs typeface="Calibri" charset="0"/>
              </a:rPr>
            </a:br>
            <a:r>
              <a:rPr lang="en-US" dirty="0" smtClean="0">
                <a:latin typeface="Calibri" charset="0"/>
                <a:ea typeface="Calibri" charset="0"/>
                <a:cs typeface="Calibri" charset="0"/>
              </a:rPr>
              <a:t>    -why </a:t>
            </a:r>
            <a:r>
              <a:rPr lang="en-US" dirty="0" err="1" smtClean="0">
                <a:latin typeface="Calibri" charset="0"/>
                <a:ea typeface="Calibri" charset="0"/>
                <a:cs typeface="Calibri" charset="0"/>
              </a:rPr>
              <a:t>MongoDB</a:t>
            </a:r>
            <a:r>
              <a:rPr lang="en-US" dirty="0" smtClean="0">
                <a:latin typeface="Calibri" charset="0"/>
                <a:ea typeface="Calibri" charset="0"/>
                <a:cs typeface="Calibri" charset="0"/>
              </a:rPr>
              <a:t>?</a:t>
            </a:r>
            <a:endParaRPr lang="zh-CN" altLang="en-US" dirty="0" smtClean="0">
              <a:latin typeface="Calibri" charset="0"/>
              <a:ea typeface="Calibri" charset="0"/>
              <a:cs typeface="Calibri" charset="0"/>
            </a:endParaRPr>
          </a:p>
          <a:p>
            <a:endParaRPr lang="en-GB" dirty="0" smtClean="0">
              <a:latin typeface="Calibri" charset="0"/>
              <a:ea typeface="Calibri" charset="0"/>
              <a:cs typeface="Calibri" charset="0"/>
            </a:endParaRPr>
          </a:p>
          <a:p>
            <a:r>
              <a:rPr lang="en-GB" dirty="0" smtClean="0">
                <a:latin typeface="Calibri" charset="0"/>
                <a:ea typeface="Calibri" charset="0"/>
                <a:cs typeface="Calibri" charset="0"/>
              </a:rPr>
              <a:t>Chart.js for data visualization</a:t>
            </a:r>
            <a:br>
              <a:rPr lang="en-GB" dirty="0" smtClean="0">
                <a:latin typeface="Calibri" charset="0"/>
                <a:ea typeface="Calibri" charset="0"/>
                <a:cs typeface="Calibri" charset="0"/>
              </a:rPr>
            </a:br>
            <a:r>
              <a:rPr lang="en-GB" dirty="0" smtClean="0">
                <a:latin typeface="Calibri" charset="0"/>
                <a:ea typeface="Calibri" charset="0"/>
                <a:cs typeface="Calibri" charset="0"/>
              </a:rPr>
              <a:t>    -why Chart.js ?</a:t>
            </a:r>
          </a:p>
        </p:txBody>
      </p:sp>
    </p:spTree>
    <p:extLst>
      <p:ext uri="{BB962C8B-B14F-4D97-AF65-F5344CB8AC3E}">
        <p14:creationId xmlns:p14="http://schemas.microsoft.com/office/powerpoint/2010/main" val="2032652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187624" y="885"/>
            <a:ext cx="7704667" cy="1981200"/>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altLang="zh-CN" dirty="0" smtClean="0">
                <a:latin typeface="Calibri" charset="0"/>
                <a:ea typeface="Calibri" charset="0"/>
                <a:cs typeface="Calibri" charset="0"/>
              </a:rPr>
              <a:t>Future Improvement</a:t>
            </a:r>
            <a:endParaRPr lang="zh-CN" altLang="en-US" dirty="0">
              <a:latin typeface="Calibri" charset="0"/>
              <a:ea typeface="Calibri" charset="0"/>
              <a:cs typeface="Calibri" charset="0"/>
            </a:endParaRPr>
          </a:p>
        </p:txBody>
      </p:sp>
      <p:sp>
        <p:nvSpPr>
          <p:cNvPr id="5" name="内容占位符 2"/>
          <p:cNvSpPr>
            <a:spLocks noGrp="1"/>
          </p:cNvSpPr>
          <p:nvPr>
            <p:ph idx="1"/>
          </p:nvPr>
        </p:nvSpPr>
        <p:spPr>
          <a:xfrm>
            <a:off x="1167735" y="1844824"/>
            <a:ext cx="7868761" cy="4525963"/>
          </a:xfrm>
        </p:spPr>
        <p:txBody>
          <a:bodyPr/>
          <a:lstStyle/>
          <a:p>
            <a:r>
              <a:rPr lang="en-US" altLang="zh-CN" dirty="0" smtClean="0">
                <a:latin typeface="Calibri" charset="0"/>
                <a:ea typeface="Calibri" charset="0"/>
                <a:cs typeface="Calibri" charset="0"/>
              </a:rPr>
              <a:t>More data can be collected.</a:t>
            </a:r>
          </a:p>
          <a:p>
            <a:pPr marL="0" indent="0">
              <a:buNone/>
            </a:pPr>
            <a:endParaRPr lang="en-US" altLang="zh-CN" dirty="0" smtClean="0">
              <a:latin typeface="Calibri" charset="0"/>
              <a:ea typeface="Calibri" charset="0"/>
              <a:cs typeface="Calibri" charset="0"/>
            </a:endParaRPr>
          </a:p>
          <a:p>
            <a:r>
              <a:rPr lang="en-US" altLang="zh-CN" dirty="0" smtClean="0">
                <a:latin typeface="Calibri" charset="0"/>
                <a:ea typeface="Calibri" charset="0"/>
                <a:cs typeface="Calibri" charset="0"/>
              </a:rPr>
              <a:t>The algorithm can be more accurate.</a:t>
            </a:r>
          </a:p>
          <a:p>
            <a:pPr marL="0" indent="0">
              <a:buNone/>
            </a:pPr>
            <a:endParaRPr lang="en-US" altLang="zh-CN" dirty="0" smtClean="0">
              <a:latin typeface="Calibri" charset="0"/>
              <a:ea typeface="Calibri" charset="0"/>
              <a:cs typeface="Calibri" charset="0"/>
            </a:endParaRPr>
          </a:p>
          <a:p>
            <a:r>
              <a:rPr lang="en-US" altLang="zh-CN" dirty="0" smtClean="0">
                <a:latin typeface="Calibri" charset="0"/>
                <a:ea typeface="Calibri" charset="0"/>
                <a:cs typeface="Calibri" charset="0"/>
              </a:rPr>
              <a:t>More factors can be considered, like movie rating, genre.</a:t>
            </a:r>
          </a:p>
          <a:p>
            <a:endParaRPr lang="en-US" altLang="zh-CN" dirty="0">
              <a:latin typeface="Calibri" charset="0"/>
              <a:ea typeface="Calibri" charset="0"/>
              <a:cs typeface="Calibri" charset="0"/>
            </a:endParaRPr>
          </a:p>
          <a:p>
            <a:r>
              <a:rPr lang="en-US" altLang="zh-CN" dirty="0" smtClean="0">
                <a:latin typeface="Calibri" charset="0"/>
                <a:ea typeface="Calibri" charset="0"/>
                <a:cs typeface="Calibri" charset="0"/>
              </a:rPr>
              <a:t>Evaluation about famous directors, actors/actress can be done according to predicting results.</a:t>
            </a:r>
          </a:p>
          <a:p>
            <a:endParaRPr lang="zh-CN" altLang="en-US" dirty="0">
              <a:latin typeface="Calibri" charset="0"/>
              <a:ea typeface="Calibri" charset="0"/>
              <a:cs typeface="Calibri" charset="0"/>
            </a:endParaRPr>
          </a:p>
        </p:txBody>
      </p:sp>
    </p:spTree>
    <p:extLst>
      <p:ext uri="{BB962C8B-B14F-4D97-AF65-F5344CB8AC3E}">
        <p14:creationId xmlns:p14="http://schemas.microsoft.com/office/powerpoint/2010/main" val="1526446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1187624" y="885"/>
            <a:ext cx="7704667" cy="1981200"/>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altLang="zh-CN" dirty="0" smtClean="0">
                <a:latin typeface="Calibri" charset="0"/>
                <a:ea typeface="Calibri" charset="0"/>
                <a:cs typeface="Calibri" charset="0"/>
              </a:rPr>
              <a:t>Conclusion</a:t>
            </a:r>
            <a:endParaRPr lang="zh-CN" altLang="en-US" dirty="0">
              <a:latin typeface="Calibri" charset="0"/>
              <a:ea typeface="Calibri" charset="0"/>
              <a:cs typeface="Calibri" charset="0"/>
            </a:endParaRPr>
          </a:p>
        </p:txBody>
      </p:sp>
      <p:sp>
        <p:nvSpPr>
          <p:cNvPr id="5" name="内容占位符 2"/>
          <p:cNvSpPr>
            <a:spLocks noGrp="1"/>
          </p:cNvSpPr>
          <p:nvPr>
            <p:ph idx="1"/>
          </p:nvPr>
        </p:nvSpPr>
        <p:spPr>
          <a:xfrm>
            <a:off x="914400" y="1982085"/>
            <a:ext cx="8229600" cy="4525963"/>
          </a:xfrm>
        </p:spPr>
        <p:txBody>
          <a:bodyPr>
            <a:normAutofit/>
          </a:bodyPr>
          <a:lstStyle/>
          <a:p>
            <a:r>
              <a:rPr lang="en-US" altLang="zh-CN" dirty="0" smtClean="0">
                <a:latin typeface="Calibri" charset="0"/>
                <a:ea typeface="Calibri" charset="0"/>
                <a:cs typeface="Calibri" charset="0"/>
              </a:rPr>
              <a:t>Tools:  C++ ,MongoDB, </a:t>
            </a:r>
            <a:r>
              <a:rPr lang="en-US" altLang="zh-CN" dirty="0" err="1" smtClean="0">
                <a:latin typeface="Calibri" charset="0"/>
                <a:ea typeface="Calibri" charset="0"/>
                <a:cs typeface="Calibri" charset="0"/>
              </a:rPr>
              <a:t>php</a:t>
            </a:r>
            <a:r>
              <a:rPr lang="en-US" altLang="zh-CN" dirty="0" smtClean="0">
                <a:latin typeface="Calibri" charset="0"/>
                <a:ea typeface="Calibri" charset="0"/>
                <a:cs typeface="Calibri" charset="0"/>
              </a:rPr>
              <a:t>, HTML, CSS, JavaScript,Ajax,Chart.js </a:t>
            </a:r>
          </a:p>
          <a:p>
            <a:r>
              <a:rPr lang="en-US" altLang="zh-CN" dirty="0" smtClean="0">
                <a:latin typeface="Calibri" charset="0"/>
                <a:ea typeface="Calibri" charset="0"/>
                <a:cs typeface="Calibri" charset="0"/>
              </a:rPr>
              <a:t>Process: data collection, data cleansing</a:t>
            </a:r>
            <a:r>
              <a:rPr lang="en-US" altLang="zh-CN" dirty="0">
                <a:latin typeface="Calibri" charset="0"/>
                <a:ea typeface="Calibri" charset="0"/>
                <a:cs typeface="Calibri" charset="0"/>
              </a:rPr>
              <a:t>, </a:t>
            </a:r>
            <a:r>
              <a:rPr lang="en-US" altLang="zh-CN" dirty="0" smtClean="0">
                <a:latin typeface="Calibri" charset="0"/>
                <a:ea typeface="Calibri" charset="0"/>
                <a:cs typeface="Calibri" charset="0"/>
              </a:rPr>
              <a:t>data analysis/algorithm, data visualizing, </a:t>
            </a:r>
            <a:r>
              <a:rPr lang="en-US" altLang="zh-CN" dirty="0">
                <a:latin typeface="Calibri" charset="0"/>
                <a:ea typeface="Calibri" charset="0"/>
                <a:cs typeface="Calibri" charset="0"/>
              </a:rPr>
              <a:t>web application</a:t>
            </a:r>
            <a:endParaRPr lang="en-US" altLang="zh-CN" dirty="0" smtClean="0">
              <a:latin typeface="Calibri" charset="0"/>
              <a:ea typeface="Calibri" charset="0"/>
              <a:cs typeface="Calibri" charset="0"/>
            </a:endParaRPr>
          </a:p>
          <a:p>
            <a:r>
              <a:rPr lang="en-US" altLang="zh-CN" dirty="0" smtClean="0">
                <a:latin typeface="Calibri" charset="0"/>
                <a:ea typeface="Calibri" charset="0"/>
                <a:cs typeface="Calibri" charset="0"/>
              </a:rPr>
              <a:t>Impact:</a:t>
            </a:r>
          </a:p>
          <a:p>
            <a:pPr lvl="1"/>
            <a:r>
              <a:rPr lang="en-US" altLang="zh-CN" dirty="0">
                <a:latin typeface="Calibri" charset="0"/>
                <a:ea typeface="Calibri" charset="0"/>
                <a:cs typeface="Calibri" charset="0"/>
              </a:rPr>
              <a:t>It can </a:t>
            </a:r>
            <a:r>
              <a:rPr lang="en-US" altLang="zh-CN" dirty="0" smtClean="0">
                <a:latin typeface="Calibri" charset="0"/>
                <a:ea typeface="Calibri" charset="0"/>
                <a:cs typeface="Calibri" charset="0"/>
              </a:rPr>
              <a:t>estimate </a:t>
            </a:r>
            <a:r>
              <a:rPr lang="en-US" altLang="zh-CN" dirty="0">
                <a:latin typeface="Calibri" charset="0"/>
                <a:ea typeface="Calibri" charset="0"/>
                <a:cs typeface="Calibri" charset="0"/>
              </a:rPr>
              <a:t>the future box office according to budget and the </a:t>
            </a:r>
            <a:r>
              <a:rPr lang="en-US" altLang="zh-CN" dirty="0" smtClean="0">
                <a:latin typeface="Calibri" charset="0"/>
                <a:ea typeface="Calibri" charset="0"/>
                <a:cs typeface="Calibri" charset="0"/>
              </a:rPr>
              <a:t>directors/actors/actresses </a:t>
            </a:r>
            <a:r>
              <a:rPr lang="en-US" altLang="zh-CN" dirty="0">
                <a:latin typeface="Calibri" charset="0"/>
                <a:ea typeface="Calibri" charset="0"/>
                <a:cs typeface="Calibri" charset="0"/>
              </a:rPr>
              <a:t>you choose.</a:t>
            </a:r>
          </a:p>
          <a:p>
            <a:pPr lvl="1"/>
            <a:r>
              <a:rPr lang="en-US" altLang="zh-CN" dirty="0">
                <a:latin typeface="Calibri" charset="0"/>
                <a:ea typeface="Calibri" charset="0"/>
                <a:cs typeface="Calibri" charset="0"/>
              </a:rPr>
              <a:t>It can give suggestion to the movie investor.</a:t>
            </a:r>
          </a:p>
          <a:p>
            <a:pPr lvl="1"/>
            <a:r>
              <a:rPr lang="en-US" altLang="zh-CN" dirty="0">
                <a:latin typeface="Calibri" charset="0"/>
                <a:ea typeface="Calibri" charset="0"/>
                <a:cs typeface="Calibri" charset="0"/>
              </a:rPr>
              <a:t>it is an interesting application for  movie lovers to estimate their own movie box office with favorites directors and </a:t>
            </a:r>
            <a:r>
              <a:rPr lang="en-US" altLang="zh-CN" dirty="0" smtClean="0">
                <a:latin typeface="Calibri" charset="0"/>
                <a:ea typeface="Calibri" charset="0"/>
                <a:cs typeface="Calibri" charset="0"/>
              </a:rPr>
              <a:t>actors/actresses.</a:t>
            </a:r>
            <a:endParaRPr lang="en-US" altLang="zh-CN" dirty="0">
              <a:latin typeface="Calibri" charset="0"/>
              <a:ea typeface="Calibri" charset="0"/>
              <a:cs typeface="Calibri" charset="0"/>
            </a:endParaRPr>
          </a:p>
          <a:p>
            <a:endParaRPr lang="en-US" altLang="zh-CN" dirty="0" smtClean="0">
              <a:latin typeface="Calibri" charset="0"/>
              <a:ea typeface="Calibri" charset="0"/>
              <a:cs typeface="Calibri" charset="0"/>
            </a:endParaRPr>
          </a:p>
          <a:p>
            <a:endParaRPr lang="zh-CN" altLang="en-US" dirty="0">
              <a:latin typeface="Calibri" charset="0"/>
              <a:ea typeface="Calibri" charset="0"/>
              <a:cs typeface="Calibri" charset="0"/>
            </a:endParaRPr>
          </a:p>
        </p:txBody>
      </p:sp>
    </p:spTree>
    <p:extLst>
      <p:ext uri="{BB962C8B-B14F-4D97-AF65-F5344CB8AC3E}">
        <p14:creationId xmlns:p14="http://schemas.microsoft.com/office/powerpoint/2010/main" val="1622838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1187624" y="885"/>
            <a:ext cx="7704667" cy="1981200"/>
          </a:xfrm>
        </p:spPr>
        <p:txBody>
          <a:bodyPr/>
          <a:lstStyle/>
          <a:p>
            <a:pPr algn="l"/>
            <a:r>
              <a:rPr lang="en-US" altLang="zh-CN" dirty="0">
                <a:latin typeface="Calibri" charset="0"/>
                <a:ea typeface="Calibri" charset="0"/>
                <a:cs typeface="Calibri" charset="0"/>
              </a:rPr>
              <a:t>Introduction</a:t>
            </a:r>
            <a:endParaRPr lang="zh-CN" altLang="en-US" dirty="0">
              <a:latin typeface="Calibri" charset="0"/>
              <a:ea typeface="Calibri" charset="0"/>
              <a:cs typeface="Calibri" charset="0"/>
            </a:endParaRPr>
          </a:p>
        </p:txBody>
      </p:sp>
      <p:sp>
        <p:nvSpPr>
          <p:cNvPr id="5" name="Rectangle 3"/>
          <p:cNvSpPr txBox="1">
            <a:spLocks noChangeArrowheads="1"/>
          </p:cNvSpPr>
          <p:nvPr/>
        </p:nvSpPr>
        <p:spPr>
          <a:xfrm>
            <a:off x="1718669" y="1772816"/>
            <a:ext cx="6642575" cy="4248869"/>
          </a:xfrm>
          <a:prstGeom prst="rect">
            <a:avLst/>
          </a:prstGeom>
        </p:spPr>
        <p:txBody>
          <a:bodyPr vert="horz" lIns="91440" tIns="45720" rIns="91440" bIns="45720" rtlCol="0" anchor="ctr">
            <a:normAutofit fontScale="85000" lnSpcReduction="20000"/>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r>
              <a:rPr lang="en-US" altLang="zh-CN" dirty="0">
                <a:latin typeface="Calibri" charset="0"/>
                <a:ea typeface="Calibri" charset="0"/>
                <a:cs typeface="Calibri" charset="0"/>
              </a:rPr>
              <a:t>The reasons of our choice</a:t>
            </a:r>
            <a:r>
              <a:rPr lang="zh-CN" altLang="en-US" dirty="0">
                <a:latin typeface="Arial" charset="0"/>
                <a:ea typeface="Calibri" charset="0"/>
                <a:cs typeface="Calibri" charset="0"/>
              </a:rPr>
              <a:t> </a:t>
            </a:r>
          </a:p>
          <a:p>
            <a:pPr lvl="1"/>
            <a:r>
              <a:rPr lang="en-US" altLang="zh-CN" dirty="0">
                <a:latin typeface="Calibri" charset="0"/>
                <a:ea typeface="Calibri" charset="0"/>
                <a:cs typeface="Calibri" charset="0"/>
              </a:rPr>
              <a:t>Easy to collect the datasets</a:t>
            </a:r>
            <a:r>
              <a:rPr lang="zh-CN" altLang="en-US" dirty="0">
                <a:latin typeface="Arial" charset="0"/>
                <a:ea typeface="Calibri" charset="0"/>
                <a:cs typeface="Calibri" charset="0"/>
              </a:rPr>
              <a:t> </a:t>
            </a:r>
          </a:p>
          <a:p>
            <a:pPr lvl="1"/>
            <a:r>
              <a:rPr lang="en-US" altLang="zh-CN" dirty="0">
                <a:latin typeface="Calibri" charset="0"/>
                <a:ea typeface="Calibri" charset="0"/>
                <a:cs typeface="Calibri" charset="0"/>
              </a:rPr>
              <a:t>The idea is more practical</a:t>
            </a:r>
            <a:r>
              <a:rPr lang="zh-CN" altLang="en-US" dirty="0">
                <a:latin typeface="Arial" charset="0"/>
                <a:ea typeface="Calibri" charset="0"/>
                <a:cs typeface="Calibri" charset="0"/>
              </a:rPr>
              <a:t> </a:t>
            </a:r>
          </a:p>
          <a:p>
            <a:pPr lvl="1"/>
            <a:r>
              <a:rPr lang="en-US" altLang="zh-CN" dirty="0">
                <a:latin typeface="Calibri" charset="0"/>
                <a:ea typeface="Calibri" charset="0"/>
                <a:cs typeface="Calibri" charset="0"/>
              </a:rPr>
              <a:t>Similar application about prediction is </a:t>
            </a:r>
            <a:r>
              <a:rPr lang="en-US" altLang="zh-CN" dirty="0" smtClean="0">
                <a:latin typeface="Calibri" charset="0"/>
                <a:ea typeface="Calibri" charset="0"/>
                <a:cs typeface="Calibri" charset="0"/>
              </a:rPr>
              <a:t>popular</a:t>
            </a:r>
          </a:p>
          <a:p>
            <a:pPr lvl="1"/>
            <a:r>
              <a:rPr lang="en-US" altLang="zh-CN" dirty="0" smtClean="0">
                <a:latin typeface="Calibri" charset="0"/>
                <a:ea typeface="Calibri" charset="0"/>
                <a:cs typeface="Calibri" charset="0"/>
              </a:rPr>
              <a:t>It covers everyone interest sphere</a:t>
            </a:r>
          </a:p>
          <a:p>
            <a:pPr lvl="1"/>
            <a:r>
              <a:rPr lang="en-US" altLang="zh-CN" dirty="0" smtClean="0">
                <a:latin typeface="Calibri" charset="0"/>
                <a:ea typeface="Calibri" charset="0"/>
                <a:cs typeface="Calibri" charset="0"/>
              </a:rPr>
              <a:t>It can be preliminary test for </a:t>
            </a:r>
            <a:r>
              <a:rPr lang="en-US" altLang="zh-CN" smtClean="0">
                <a:latin typeface="Calibri" charset="0"/>
                <a:ea typeface="Calibri" charset="0"/>
                <a:cs typeface="Calibri" charset="0"/>
              </a:rPr>
              <a:t>movie investors</a:t>
            </a:r>
            <a:endParaRPr lang="zh-CN" altLang="en-US" dirty="0">
              <a:latin typeface="Arial" charset="0"/>
              <a:ea typeface="Calibri" charset="0"/>
              <a:cs typeface="Calibri" charset="0"/>
            </a:endParaRPr>
          </a:p>
          <a:p>
            <a:pPr marL="457200" lvl="1" indent="0">
              <a:buNone/>
            </a:pPr>
            <a:endParaRPr lang="zh-CN" altLang="en-US" sz="1600" dirty="0">
              <a:latin typeface="Arial" charset="0"/>
              <a:ea typeface="Calibri" charset="0"/>
              <a:cs typeface="Calibri" charset="0"/>
            </a:endParaRPr>
          </a:p>
          <a:p>
            <a:endParaRPr lang="zh-CN" altLang="en-US" dirty="0">
              <a:latin typeface="Calibri" charset="0"/>
              <a:ea typeface="Calibri" charset="0"/>
              <a:cs typeface="Calibri" charset="0"/>
            </a:endParaRPr>
          </a:p>
          <a:p>
            <a:r>
              <a:rPr lang="en-US" altLang="zh-CN" dirty="0">
                <a:latin typeface="Calibri" charset="0"/>
                <a:ea typeface="Calibri" charset="0"/>
                <a:cs typeface="Calibri" charset="0"/>
              </a:rPr>
              <a:t>Other topics </a:t>
            </a:r>
          </a:p>
          <a:p>
            <a:pPr lvl="1"/>
            <a:r>
              <a:rPr lang="en-US" altLang="zh-CN" dirty="0">
                <a:latin typeface="Calibri" charset="0"/>
                <a:ea typeface="Calibri" charset="0"/>
                <a:cs typeface="Calibri" charset="0"/>
              </a:rPr>
              <a:t>The traffic in London</a:t>
            </a:r>
          </a:p>
          <a:p>
            <a:pPr lvl="1"/>
            <a:r>
              <a:rPr lang="en-US" altLang="zh-CN" dirty="0">
                <a:latin typeface="Calibri" charset="0"/>
                <a:ea typeface="Calibri" charset="0"/>
                <a:cs typeface="Calibri" charset="0"/>
              </a:rPr>
              <a:t>The store locator</a:t>
            </a:r>
          </a:p>
          <a:p>
            <a:pPr lvl="1"/>
            <a:r>
              <a:rPr lang="en-US" altLang="zh-CN" dirty="0">
                <a:latin typeface="Calibri" charset="0"/>
                <a:ea typeface="Calibri" charset="0"/>
                <a:cs typeface="Calibri" charset="0"/>
              </a:rPr>
              <a:t>The urban crime</a:t>
            </a:r>
          </a:p>
          <a:p>
            <a:endParaRPr lang="en-US" altLang="zh-CN" dirty="0">
              <a:latin typeface="Calibri" charset="0"/>
              <a:ea typeface="Calibri" charset="0"/>
              <a:cs typeface="Calibri" charset="0"/>
            </a:endParaRPr>
          </a:p>
        </p:txBody>
      </p:sp>
    </p:spTree>
    <p:extLst>
      <p:ext uri="{BB962C8B-B14F-4D97-AF65-F5344CB8AC3E}">
        <p14:creationId xmlns:p14="http://schemas.microsoft.com/office/powerpoint/2010/main" val="1423524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1187624" y="885"/>
            <a:ext cx="7704667" cy="1981200"/>
          </a:xfrm>
        </p:spPr>
        <p:txBody>
          <a:bodyPr/>
          <a:lstStyle/>
          <a:p>
            <a:pPr algn="l"/>
            <a:r>
              <a:rPr lang="en-US" altLang="zh-CN" dirty="0" smtClean="0">
                <a:latin typeface="Calibri" charset="0"/>
                <a:ea typeface="Calibri" charset="0"/>
                <a:cs typeface="Calibri" charset="0"/>
              </a:rPr>
              <a:t>Outline</a:t>
            </a:r>
            <a:endParaRPr lang="zh-CN" altLang="en-US" dirty="0">
              <a:latin typeface="Calibri" charset="0"/>
              <a:ea typeface="Calibri" charset="0"/>
              <a:cs typeface="Calibri" charset="0"/>
            </a:endParaRPr>
          </a:p>
        </p:txBody>
      </p:sp>
      <p:sp>
        <p:nvSpPr>
          <p:cNvPr id="5" name="Rectangle 3"/>
          <p:cNvSpPr txBox="1">
            <a:spLocks noChangeArrowheads="1"/>
          </p:cNvSpPr>
          <p:nvPr/>
        </p:nvSpPr>
        <p:spPr>
          <a:xfrm>
            <a:off x="1718669" y="1772816"/>
            <a:ext cx="6642575" cy="4248869"/>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r>
              <a:rPr lang="en-US" altLang="zh-CN" dirty="0" smtClean="0"/>
              <a:t>Data</a:t>
            </a:r>
            <a:r>
              <a:rPr lang="zh-CN" altLang="en-US" dirty="0" smtClean="0"/>
              <a:t> </a:t>
            </a:r>
            <a:r>
              <a:rPr lang="en-US" altLang="zh-CN" dirty="0" smtClean="0"/>
              <a:t>Collection</a:t>
            </a:r>
            <a:r>
              <a:rPr lang="zh-CN" altLang="en-US" dirty="0" smtClean="0"/>
              <a:t> </a:t>
            </a:r>
            <a:r>
              <a:rPr lang="en-US" altLang="zh-CN" dirty="0" smtClean="0"/>
              <a:t>&amp;</a:t>
            </a:r>
            <a:r>
              <a:rPr lang="zh-CN" altLang="en-US" dirty="0" smtClean="0"/>
              <a:t> </a:t>
            </a:r>
            <a:r>
              <a:rPr lang="en-US" altLang="zh-CN" dirty="0" smtClean="0"/>
              <a:t>Cleansing</a:t>
            </a:r>
          </a:p>
          <a:p>
            <a:endParaRPr lang="en-US" altLang="zh-CN" dirty="0" smtClean="0"/>
          </a:p>
          <a:p>
            <a:r>
              <a:rPr lang="en-US" altLang="zh-CN" dirty="0" smtClean="0"/>
              <a:t>Data</a:t>
            </a:r>
            <a:r>
              <a:rPr lang="zh-CN" altLang="en-US" dirty="0" smtClean="0"/>
              <a:t> </a:t>
            </a:r>
            <a:r>
              <a:rPr lang="en-US" altLang="zh-CN" dirty="0"/>
              <a:t>Analysis </a:t>
            </a:r>
            <a:r>
              <a:rPr lang="en-US" altLang="zh-CN" dirty="0" smtClean="0"/>
              <a:t>&amp; </a:t>
            </a:r>
            <a:r>
              <a:rPr lang="en-US" altLang="zh-CN" dirty="0"/>
              <a:t>Algorithm</a:t>
            </a:r>
          </a:p>
          <a:p>
            <a:endParaRPr lang="zh-CN" altLang="en-US" dirty="0" smtClean="0"/>
          </a:p>
          <a:p>
            <a:r>
              <a:rPr lang="en-US" altLang="zh-CN" dirty="0" smtClean="0"/>
              <a:t>Data</a:t>
            </a:r>
            <a:r>
              <a:rPr lang="zh-CN" altLang="en-US" dirty="0" smtClean="0"/>
              <a:t> </a:t>
            </a:r>
            <a:r>
              <a:rPr lang="en-US" altLang="zh-CN" dirty="0" smtClean="0"/>
              <a:t>Visualization</a:t>
            </a:r>
            <a:r>
              <a:rPr lang="zh-CN" altLang="en-US" dirty="0" smtClean="0"/>
              <a:t> </a:t>
            </a:r>
            <a:r>
              <a:rPr lang="en-US" altLang="zh-CN" dirty="0" smtClean="0"/>
              <a:t>&amp;</a:t>
            </a:r>
            <a:r>
              <a:rPr lang="zh-CN" altLang="en-US" dirty="0" smtClean="0"/>
              <a:t> </a:t>
            </a:r>
            <a:r>
              <a:rPr lang="en-US" altLang="zh-CN" dirty="0" smtClean="0"/>
              <a:t>Application</a:t>
            </a:r>
            <a:endParaRPr lang="zh-CN" altLang="en-US" dirty="0" smtClean="0"/>
          </a:p>
          <a:p>
            <a:endParaRPr lang="zh-CN" altLang="en-US" dirty="0"/>
          </a:p>
          <a:p>
            <a:r>
              <a:rPr lang="en-US" altLang="zh-CN" dirty="0" smtClean="0"/>
              <a:t>Conclusion</a:t>
            </a:r>
            <a:endParaRPr lang="en-US" altLang="zh-CN" dirty="0"/>
          </a:p>
        </p:txBody>
      </p:sp>
    </p:spTree>
    <p:extLst>
      <p:ext uri="{BB962C8B-B14F-4D97-AF65-F5344CB8AC3E}">
        <p14:creationId xmlns:p14="http://schemas.microsoft.com/office/powerpoint/2010/main" val="1930334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4908" y="404664"/>
            <a:ext cx="3524250" cy="3397250"/>
          </a:xfrm>
          <a:prstGeom prst="rect">
            <a:avLst/>
          </a:prstGeom>
        </p:spPr>
      </p:pic>
      <p:grpSp>
        <p:nvGrpSpPr>
          <p:cNvPr id="8" name="组 7"/>
          <p:cNvGrpSpPr/>
          <p:nvPr/>
        </p:nvGrpSpPr>
        <p:grpSpPr>
          <a:xfrm>
            <a:off x="5809158" y="692696"/>
            <a:ext cx="4235450" cy="2139950"/>
            <a:chOff x="5359946" y="1124744"/>
            <a:chExt cx="4235450" cy="2139950"/>
          </a:xfrm>
        </p:grpSpPr>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6216" y="1289844"/>
              <a:ext cx="1060450" cy="1974850"/>
            </a:xfrm>
            <a:prstGeom prst="rect">
              <a:avLst/>
            </a:prstGeom>
          </p:spPr>
        </p:pic>
        <p:pic>
          <p:nvPicPr>
            <p:cNvPr id="7" name="图片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59946" y="1296194"/>
              <a:ext cx="4235450" cy="1968500"/>
            </a:xfrm>
            <a:prstGeom prst="rect">
              <a:avLst/>
            </a:prstGeom>
          </p:spPr>
        </p:pic>
        <p:pic>
          <p:nvPicPr>
            <p:cNvPr id="5" name="图片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76640" y="1124744"/>
              <a:ext cx="1828800" cy="2139950"/>
            </a:xfrm>
            <a:prstGeom prst="rect">
              <a:avLst/>
            </a:prstGeom>
          </p:spPr>
        </p:pic>
      </p:grpSp>
      <p:sp>
        <p:nvSpPr>
          <p:cNvPr id="9" name="虚尾箭头 8"/>
          <p:cNvSpPr/>
          <p:nvPr/>
        </p:nvSpPr>
        <p:spPr>
          <a:xfrm rot="16200000">
            <a:off x="4377506" y="2679353"/>
            <a:ext cx="995238" cy="1656184"/>
          </a:xfrm>
          <a:prstGeom prst="stripedRightArrow">
            <a:avLst>
              <a:gd name="adj1" fmla="val 47321"/>
              <a:gd name="adj2" fmla="val 40696"/>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kumimoji="1" lang="zh-CN" altLang="en-US"/>
          </a:p>
        </p:txBody>
      </p:sp>
      <p:pic>
        <p:nvPicPr>
          <p:cNvPr id="10" name="图片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08666" y="4483158"/>
            <a:ext cx="2532918" cy="1909299"/>
          </a:xfrm>
          <a:prstGeom prst="rect">
            <a:avLst/>
          </a:prstGeom>
        </p:spPr>
      </p:pic>
      <p:sp>
        <p:nvSpPr>
          <p:cNvPr id="12" name="文本框 11"/>
          <p:cNvSpPr txBox="1"/>
          <p:nvPr/>
        </p:nvSpPr>
        <p:spPr>
          <a:xfrm>
            <a:off x="2936934" y="6610226"/>
            <a:ext cx="3876382" cy="246221"/>
          </a:xfrm>
          <a:prstGeom prst="rect">
            <a:avLst/>
          </a:prstGeom>
          <a:noFill/>
        </p:spPr>
        <p:txBody>
          <a:bodyPr wrap="none" rtlCol="0">
            <a:spAutoFit/>
          </a:bodyPr>
          <a:lstStyle/>
          <a:p>
            <a:r>
              <a:rPr kumimoji="1" lang="en-US" altLang="zh-CN" sz="1000" dirty="0" smtClean="0">
                <a:solidFill>
                  <a:schemeClr val="bg1">
                    <a:lumMod val="75000"/>
                  </a:schemeClr>
                </a:solidFill>
                <a:latin typeface="Calibri" charset="0"/>
                <a:ea typeface="Calibri" charset="0"/>
                <a:cs typeface="Calibri" charset="0"/>
              </a:rPr>
              <a:t>Source:</a:t>
            </a:r>
            <a:r>
              <a:rPr kumimoji="1" lang="zh-CN" altLang="en-US" sz="1000" dirty="0" smtClean="0">
                <a:solidFill>
                  <a:schemeClr val="bg1">
                    <a:lumMod val="75000"/>
                  </a:schemeClr>
                </a:solidFill>
                <a:latin typeface="Calibri" charset="0"/>
                <a:ea typeface="Calibri" charset="0"/>
                <a:cs typeface="Calibri" charset="0"/>
              </a:rPr>
              <a:t> </a:t>
            </a:r>
            <a:r>
              <a:rPr kumimoji="1" lang="en-US" altLang="zh-CN" sz="1000" dirty="0">
                <a:solidFill>
                  <a:schemeClr val="bg1">
                    <a:lumMod val="75000"/>
                  </a:schemeClr>
                </a:solidFill>
                <a:latin typeface="Calibri" charset="0"/>
                <a:ea typeface="Calibri" charset="0"/>
                <a:cs typeface="Calibri" charset="0"/>
              </a:rPr>
              <a:t>http://</a:t>
            </a:r>
            <a:r>
              <a:rPr kumimoji="1" lang="en-US" altLang="zh-CN" sz="1000" dirty="0" err="1">
                <a:solidFill>
                  <a:schemeClr val="bg1">
                    <a:lumMod val="75000"/>
                  </a:schemeClr>
                </a:solidFill>
                <a:latin typeface="Calibri" charset="0"/>
                <a:ea typeface="Calibri" charset="0"/>
                <a:cs typeface="Calibri" charset="0"/>
              </a:rPr>
              <a:t>weknowyourdreams.com</a:t>
            </a:r>
            <a:r>
              <a:rPr kumimoji="1" lang="en-US" altLang="zh-CN" sz="1000" dirty="0">
                <a:solidFill>
                  <a:schemeClr val="bg1">
                    <a:lumMod val="75000"/>
                  </a:schemeClr>
                </a:solidFill>
                <a:latin typeface="Calibri" charset="0"/>
                <a:ea typeface="Calibri" charset="0"/>
                <a:cs typeface="Calibri" charset="0"/>
              </a:rPr>
              <a:t>/images/money/money-09.jpg</a:t>
            </a:r>
            <a:endParaRPr kumimoji="1" lang="zh-CN" altLang="en-US" sz="1000" dirty="0">
              <a:solidFill>
                <a:schemeClr val="bg1">
                  <a:lumMod val="75000"/>
                </a:schemeClr>
              </a:solidFill>
              <a:latin typeface="Calibri" charset="0"/>
              <a:ea typeface="Calibri" charset="0"/>
              <a:cs typeface="Calibri" charset="0"/>
            </a:endParaRPr>
          </a:p>
        </p:txBody>
      </p:sp>
    </p:spTree>
    <p:extLst>
      <p:ext uri="{BB962C8B-B14F-4D97-AF65-F5344CB8AC3E}">
        <p14:creationId xmlns:p14="http://schemas.microsoft.com/office/powerpoint/2010/main" val="93981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4908" y="404664"/>
            <a:ext cx="3524250" cy="3397250"/>
          </a:xfrm>
          <a:prstGeom prst="rect">
            <a:avLst/>
          </a:prstGeom>
        </p:spPr>
      </p:pic>
      <p:grpSp>
        <p:nvGrpSpPr>
          <p:cNvPr id="8" name="组 7"/>
          <p:cNvGrpSpPr/>
          <p:nvPr/>
        </p:nvGrpSpPr>
        <p:grpSpPr>
          <a:xfrm>
            <a:off x="5809158" y="692696"/>
            <a:ext cx="4235450" cy="2139950"/>
            <a:chOff x="5359946" y="1124744"/>
            <a:chExt cx="4235450" cy="2139950"/>
          </a:xfrm>
        </p:grpSpPr>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6216" y="1289844"/>
              <a:ext cx="1060450" cy="1974850"/>
            </a:xfrm>
            <a:prstGeom prst="rect">
              <a:avLst/>
            </a:prstGeom>
          </p:spPr>
        </p:pic>
        <p:pic>
          <p:nvPicPr>
            <p:cNvPr id="7" name="图片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59946" y="1296194"/>
              <a:ext cx="4235450" cy="1968500"/>
            </a:xfrm>
            <a:prstGeom prst="rect">
              <a:avLst/>
            </a:prstGeom>
          </p:spPr>
        </p:pic>
        <p:pic>
          <p:nvPicPr>
            <p:cNvPr id="5" name="图片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76640" y="1124744"/>
              <a:ext cx="1828800" cy="2139950"/>
            </a:xfrm>
            <a:prstGeom prst="rect">
              <a:avLst/>
            </a:prstGeom>
          </p:spPr>
        </p:pic>
      </p:grpSp>
      <p:sp>
        <p:nvSpPr>
          <p:cNvPr id="9" name="虚尾箭头 8"/>
          <p:cNvSpPr/>
          <p:nvPr/>
        </p:nvSpPr>
        <p:spPr>
          <a:xfrm rot="5400000">
            <a:off x="4377506" y="2679353"/>
            <a:ext cx="995238" cy="1656184"/>
          </a:xfrm>
          <a:prstGeom prst="stripedRightArrow">
            <a:avLst>
              <a:gd name="adj1" fmla="val 47321"/>
              <a:gd name="adj2" fmla="val 40696"/>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kumimoji="1" lang="zh-CN" altLang="en-US"/>
          </a:p>
        </p:txBody>
      </p:sp>
      <p:pic>
        <p:nvPicPr>
          <p:cNvPr id="3" name="图片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12622" y="4036531"/>
            <a:ext cx="3325006" cy="2506370"/>
          </a:xfrm>
          <a:prstGeom prst="rect">
            <a:avLst/>
          </a:prstGeom>
        </p:spPr>
      </p:pic>
      <p:sp>
        <p:nvSpPr>
          <p:cNvPr id="11" name="文本框 10"/>
          <p:cNvSpPr txBox="1"/>
          <p:nvPr/>
        </p:nvSpPr>
        <p:spPr>
          <a:xfrm>
            <a:off x="3089046" y="6574368"/>
            <a:ext cx="3876382" cy="246221"/>
          </a:xfrm>
          <a:prstGeom prst="rect">
            <a:avLst/>
          </a:prstGeom>
          <a:noFill/>
        </p:spPr>
        <p:txBody>
          <a:bodyPr wrap="none" rtlCol="0">
            <a:spAutoFit/>
          </a:bodyPr>
          <a:lstStyle/>
          <a:p>
            <a:r>
              <a:rPr kumimoji="1" lang="en-US" altLang="zh-CN" sz="1000" dirty="0" smtClean="0">
                <a:solidFill>
                  <a:schemeClr val="bg1">
                    <a:lumMod val="75000"/>
                  </a:schemeClr>
                </a:solidFill>
                <a:latin typeface="Calibri" charset="0"/>
                <a:ea typeface="Calibri" charset="0"/>
                <a:cs typeface="Calibri" charset="0"/>
              </a:rPr>
              <a:t>Source:</a:t>
            </a:r>
            <a:r>
              <a:rPr kumimoji="1" lang="zh-CN" altLang="en-US" sz="1000" dirty="0" smtClean="0">
                <a:solidFill>
                  <a:schemeClr val="bg1">
                    <a:lumMod val="75000"/>
                  </a:schemeClr>
                </a:solidFill>
                <a:latin typeface="Calibri" charset="0"/>
                <a:ea typeface="Calibri" charset="0"/>
                <a:cs typeface="Calibri" charset="0"/>
              </a:rPr>
              <a:t> </a:t>
            </a:r>
            <a:r>
              <a:rPr kumimoji="1" lang="en-US" altLang="zh-CN" sz="1000" dirty="0">
                <a:solidFill>
                  <a:schemeClr val="bg1">
                    <a:lumMod val="75000"/>
                  </a:schemeClr>
                </a:solidFill>
                <a:latin typeface="Calibri" charset="0"/>
                <a:ea typeface="Calibri" charset="0"/>
                <a:cs typeface="Calibri" charset="0"/>
              </a:rPr>
              <a:t>http://</a:t>
            </a:r>
            <a:r>
              <a:rPr kumimoji="1" lang="en-US" altLang="zh-CN" sz="1000" dirty="0" err="1">
                <a:solidFill>
                  <a:schemeClr val="bg1">
                    <a:lumMod val="75000"/>
                  </a:schemeClr>
                </a:solidFill>
                <a:latin typeface="Calibri" charset="0"/>
                <a:ea typeface="Calibri" charset="0"/>
                <a:cs typeface="Calibri" charset="0"/>
              </a:rPr>
              <a:t>weknowyourdreams.com</a:t>
            </a:r>
            <a:r>
              <a:rPr kumimoji="1" lang="en-US" altLang="zh-CN" sz="1000" dirty="0">
                <a:solidFill>
                  <a:schemeClr val="bg1">
                    <a:lumMod val="75000"/>
                  </a:schemeClr>
                </a:solidFill>
                <a:latin typeface="Calibri" charset="0"/>
                <a:ea typeface="Calibri" charset="0"/>
                <a:cs typeface="Calibri" charset="0"/>
              </a:rPr>
              <a:t>/images/money/money-09.jpg</a:t>
            </a:r>
            <a:endParaRPr kumimoji="1" lang="zh-CN" altLang="en-US" sz="1000" dirty="0">
              <a:solidFill>
                <a:schemeClr val="bg1">
                  <a:lumMod val="75000"/>
                </a:schemeClr>
              </a:solidFill>
              <a:latin typeface="Calibri" charset="0"/>
              <a:ea typeface="Calibri" charset="0"/>
              <a:cs typeface="Calibri" charset="0"/>
            </a:endParaRPr>
          </a:p>
        </p:txBody>
      </p:sp>
    </p:spTree>
    <p:extLst>
      <p:ext uri="{BB962C8B-B14F-4D97-AF65-F5344CB8AC3E}">
        <p14:creationId xmlns:p14="http://schemas.microsoft.com/office/powerpoint/2010/main" val="350322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301373537"/>
              </p:ext>
            </p:extLst>
          </p:nvPr>
        </p:nvGraphicFramePr>
        <p:xfrm>
          <a:off x="2051720" y="1412776"/>
          <a:ext cx="6096000" cy="370840"/>
        </p:xfrm>
        <a:graphic>
          <a:graphicData uri="http://schemas.openxmlformats.org/drawingml/2006/table">
            <a:tbl>
              <a:tblPr firstRow="1" bandRow="1">
                <a:tableStyleId>{5C22544A-7EE6-4342-B048-85BDC9FD1C3A}</a:tableStyleId>
              </a:tblPr>
              <a:tblGrid>
                <a:gridCol w="1524000">
                  <a:extLst>
                    <a:ext uri="{9D8B030D-6E8A-4147-A177-3AD203B41FA5}">
                      <a16:colId xmlns:a16="http://schemas.microsoft.com/office/drawing/2014/main" xmlns="" val="20000"/>
                    </a:ext>
                  </a:extLst>
                </a:gridCol>
                <a:gridCol w="1524000">
                  <a:extLst>
                    <a:ext uri="{9D8B030D-6E8A-4147-A177-3AD203B41FA5}">
                      <a16:colId xmlns:a16="http://schemas.microsoft.com/office/drawing/2014/main" xmlns="" val="20001"/>
                    </a:ext>
                  </a:extLst>
                </a:gridCol>
                <a:gridCol w="1524000">
                  <a:extLst>
                    <a:ext uri="{9D8B030D-6E8A-4147-A177-3AD203B41FA5}">
                      <a16:colId xmlns:a16="http://schemas.microsoft.com/office/drawing/2014/main" xmlns="" val="20002"/>
                    </a:ext>
                  </a:extLst>
                </a:gridCol>
                <a:gridCol w="1524000">
                  <a:extLst>
                    <a:ext uri="{9D8B030D-6E8A-4147-A177-3AD203B41FA5}">
                      <a16:colId xmlns:a16="http://schemas.microsoft.com/office/drawing/2014/main" xmlns="" val="20003"/>
                    </a:ext>
                  </a:extLst>
                </a:gridCol>
              </a:tblGrid>
              <a:tr h="370840">
                <a:tc>
                  <a:txBody>
                    <a:bodyPr/>
                    <a:lstStyle/>
                    <a:p>
                      <a:pPr algn="ctr"/>
                      <a:r>
                        <a:rPr lang="en-US" altLang="zh-CN" b="0" dirty="0" err="1" smtClean="0">
                          <a:latin typeface="Calibri" charset="0"/>
                          <a:ea typeface="Calibri" charset="0"/>
                          <a:cs typeface="Calibri" charset="0"/>
                        </a:rPr>
                        <a:t>M_Name</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Director</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Actor/Actress</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Profit</a:t>
                      </a:r>
                      <a:endParaRPr lang="zh-CN" altLang="en-US" b="0" dirty="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sp>
        <p:nvSpPr>
          <p:cNvPr id="6" name="文本框 5"/>
          <p:cNvSpPr txBox="1"/>
          <p:nvPr/>
        </p:nvSpPr>
        <p:spPr>
          <a:xfrm>
            <a:off x="2195735" y="694204"/>
            <a:ext cx="793807" cy="369332"/>
          </a:xfrm>
          <a:prstGeom prst="rect">
            <a:avLst/>
          </a:prstGeom>
          <a:effectLst>
            <a:outerShdw blurRad="50800" dist="76200" dir="13500000" algn="br" rotWithShape="0">
              <a:prstClr val="black">
                <a:alpha val="40000"/>
              </a:prstClr>
            </a:outerShdw>
          </a:effectLst>
        </p:spPr>
        <p:style>
          <a:lnRef idx="0">
            <a:schemeClr val="dk1"/>
          </a:lnRef>
          <a:fillRef idx="3">
            <a:schemeClr val="dk1"/>
          </a:fillRef>
          <a:effectRef idx="3">
            <a:schemeClr val="dk1"/>
          </a:effectRef>
          <a:fontRef idx="minor">
            <a:schemeClr val="lt1"/>
          </a:fontRef>
        </p:style>
        <p:txBody>
          <a:bodyPr wrap="none" rtlCol="0">
            <a:spAutoFit/>
          </a:bodyPr>
          <a:lstStyle/>
          <a:p>
            <a:r>
              <a:rPr kumimoji="1" lang="en-US" altLang="zh-CN" b="1" smtClean="0">
                <a:latin typeface="Calibri" charset="0"/>
                <a:ea typeface="Calibri" charset="0"/>
                <a:cs typeface="Calibri" charset="0"/>
              </a:rPr>
              <a:t>Movie</a:t>
            </a:r>
            <a:endParaRPr kumimoji="1" lang="zh-CN" altLang="en-US" b="1" dirty="0">
              <a:latin typeface="Calibri" charset="0"/>
              <a:ea typeface="Calibri" charset="0"/>
              <a:cs typeface="Calibri" charset="0"/>
            </a:endParaRPr>
          </a:p>
        </p:txBody>
      </p:sp>
      <p:graphicFrame>
        <p:nvGraphicFramePr>
          <p:cNvPr id="7" name="表格 6"/>
          <p:cNvGraphicFramePr>
            <a:graphicFrameLocks noGrp="1"/>
          </p:cNvGraphicFramePr>
          <p:nvPr>
            <p:extLst>
              <p:ext uri="{D42A27DB-BD31-4B8C-83A1-F6EECF244321}">
                <p14:modId xmlns:p14="http://schemas.microsoft.com/office/powerpoint/2010/main" val="113974112"/>
              </p:ext>
            </p:extLst>
          </p:nvPr>
        </p:nvGraphicFramePr>
        <p:xfrm>
          <a:off x="972459" y="3429000"/>
          <a:ext cx="3240360" cy="370840"/>
        </p:xfrm>
        <a:graphic>
          <a:graphicData uri="http://schemas.openxmlformats.org/drawingml/2006/table">
            <a:tbl>
              <a:tblPr firstRow="1" bandRow="1">
                <a:tableStyleId>{21E4AEA4-8DFA-4A89-87EB-49C32662AFE0}</a:tableStyleId>
              </a:tblPr>
              <a:tblGrid>
                <a:gridCol w="1620180">
                  <a:extLst>
                    <a:ext uri="{9D8B030D-6E8A-4147-A177-3AD203B41FA5}">
                      <a16:colId xmlns:a16="http://schemas.microsoft.com/office/drawing/2014/main" xmlns="" val="20000"/>
                    </a:ext>
                  </a:extLst>
                </a:gridCol>
                <a:gridCol w="1620180">
                  <a:extLst>
                    <a:ext uri="{9D8B030D-6E8A-4147-A177-3AD203B41FA5}">
                      <a16:colId xmlns:a16="http://schemas.microsoft.com/office/drawing/2014/main" xmlns="" val="20001"/>
                    </a:ext>
                  </a:extLst>
                </a:gridCol>
              </a:tblGrid>
              <a:tr h="370840">
                <a:tc>
                  <a:txBody>
                    <a:bodyPr/>
                    <a:lstStyle/>
                    <a:p>
                      <a:pPr algn="ctr"/>
                      <a:r>
                        <a:rPr lang="en-US" altLang="zh-CN" b="0" dirty="0" err="1" smtClean="0">
                          <a:latin typeface="Calibri" charset="0"/>
                          <a:ea typeface="Calibri" charset="0"/>
                          <a:cs typeface="Calibri" charset="0"/>
                        </a:rPr>
                        <a:t>D_Name</a:t>
                      </a:r>
                      <a:endParaRPr lang="zh-CN" altLang="en-US" b="0" dirty="0">
                        <a:latin typeface="Calibri" charset="0"/>
                        <a:ea typeface="Calibri" charset="0"/>
                        <a:cs typeface="Calibri" charset="0"/>
                      </a:endParaRPr>
                    </a:p>
                  </a:txBody>
                  <a:tcPr/>
                </a:tc>
                <a:tc>
                  <a:txBody>
                    <a:bodyPr/>
                    <a:lstStyle/>
                    <a:p>
                      <a:pPr algn="ctr"/>
                      <a:r>
                        <a:rPr lang="en-US" altLang="zh-CN" b="0" dirty="0" err="1" smtClean="0">
                          <a:latin typeface="Calibri" charset="0"/>
                          <a:ea typeface="Calibri" charset="0"/>
                          <a:cs typeface="Calibri" charset="0"/>
                        </a:rPr>
                        <a:t>M_Name</a:t>
                      </a:r>
                      <a:endParaRPr lang="zh-CN" altLang="en-US" b="0" dirty="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sp>
        <p:nvSpPr>
          <p:cNvPr id="8" name="文本框 7"/>
          <p:cNvSpPr txBox="1"/>
          <p:nvPr/>
        </p:nvSpPr>
        <p:spPr>
          <a:xfrm>
            <a:off x="1187624" y="4149080"/>
            <a:ext cx="960712" cy="369332"/>
          </a:xfrm>
          <a:prstGeom prst="rect">
            <a:avLst/>
          </a:prstGeom>
          <a:effectLst>
            <a:outerShdw blurRad="50800" dist="76200" dir="8100000" algn="tr" rotWithShape="0">
              <a:prstClr val="black">
                <a:alpha val="40000"/>
              </a:prstClr>
            </a:outerShdw>
          </a:effectLst>
        </p:spPr>
        <p:style>
          <a:lnRef idx="0">
            <a:schemeClr val="dk1"/>
          </a:lnRef>
          <a:fillRef idx="3">
            <a:schemeClr val="dk1"/>
          </a:fillRef>
          <a:effectRef idx="3">
            <a:schemeClr val="dk1"/>
          </a:effectRef>
          <a:fontRef idx="minor">
            <a:schemeClr val="lt1"/>
          </a:fontRef>
        </p:style>
        <p:txBody>
          <a:bodyPr wrap="none" rtlCol="0">
            <a:spAutoFit/>
          </a:bodyPr>
          <a:lstStyle/>
          <a:p>
            <a:r>
              <a:rPr kumimoji="1" lang="en-US" altLang="zh-CN" b="1" dirty="0" smtClean="0">
                <a:latin typeface="Calibri" charset="0"/>
                <a:ea typeface="Calibri" charset="0"/>
                <a:cs typeface="Calibri" charset="0"/>
              </a:rPr>
              <a:t>Director</a:t>
            </a:r>
            <a:endParaRPr kumimoji="1" lang="zh-CN" altLang="en-US" b="1" dirty="0">
              <a:latin typeface="Calibri" charset="0"/>
              <a:ea typeface="Calibri" charset="0"/>
              <a:cs typeface="Calibri" charset="0"/>
            </a:endParaRPr>
          </a:p>
        </p:txBody>
      </p:sp>
      <p:graphicFrame>
        <p:nvGraphicFramePr>
          <p:cNvPr id="9" name="表格 8"/>
          <p:cNvGraphicFramePr>
            <a:graphicFrameLocks noGrp="1"/>
          </p:cNvGraphicFramePr>
          <p:nvPr>
            <p:extLst>
              <p:ext uri="{D42A27DB-BD31-4B8C-83A1-F6EECF244321}">
                <p14:modId xmlns:p14="http://schemas.microsoft.com/office/powerpoint/2010/main" val="808808585"/>
              </p:ext>
            </p:extLst>
          </p:nvPr>
        </p:nvGraphicFramePr>
        <p:xfrm>
          <a:off x="5364088" y="4544680"/>
          <a:ext cx="3240360" cy="370840"/>
        </p:xfrm>
        <a:graphic>
          <a:graphicData uri="http://schemas.openxmlformats.org/drawingml/2006/table">
            <a:tbl>
              <a:tblPr firstRow="1" bandRow="1">
                <a:tableStyleId>{F5AB1C69-6EDB-4FF4-983F-18BD219EF322}</a:tableStyleId>
              </a:tblPr>
              <a:tblGrid>
                <a:gridCol w="1620180">
                  <a:extLst>
                    <a:ext uri="{9D8B030D-6E8A-4147-A177-3AD203B41FA5}">
                      <a16:colId xmlns:a16="http://schemas.microsoft.com/office/drawing/2014/main" xmlns="" val="20000"/>
                    </a:ext>
                  </a:extLst>
                </a:gridCol>
                <a:gridCol w="1620180">
                  <a:extLst>
                    <a:ext uri="{9D8B030D-6E8A-4147-A177-3AD203B41FA5}">
                      <a16:colId xmlns:a16="http://schemas.microsoft.com/office/drawing/2014/main" xmlns="" val="20001"/>
                    </a:ext>
                  </a:extLst>
                </a:gridCol>
              </a:tblGrid>
              <a:tr h="370840">
                <a:tc>
                  <a:txBody>
                    <a:bodyPr/>
                    <a:lstStyle/>
                    <a:p>
                      <a:pPr algn="ctr"/>
                      <a:r>
                        <a:rPr lang="en-US" altLang="zh-CN" b="0" dirty="0" err="1" smtClean="0">
                          <a:latin typeface="Calibri" charset="0"/>
                          <a:ea typeface="Calibri" charset="0"/>
                          <a:cs typeface="Calibri" charset="0"/>
                        </a:rPr>
                        <a:t>A_Name</a:t>
                      </a:r>
                      <a:endParaRPr lang="zh-CN" altLang="en-US" b="0" dirty="0">
                        <a:latin typeface="Calibri" charset="0"/>
                        <a:ea typeface="Calibri" charset="0"/>
                        <a:cs typeface="Calibri" charset="0"/>
                      </a:endParaRPr>
                    </a:p>
                  </a:txBody>
                  <a:tcPr/>
                </a:tc>
                <a:tc>
                  <a:txBody>
                    <a:bodyPr/>
                    <a:lstStyle/>
                    <a:p>
                      <a:pPr algn="ctr"/>
                      <a:r>
                        <a:rPr lang="en-US" altLang="zh-CN" b="0" dirty="0" err="1" smtClean="0">
                          <a:latin typeface="Calibri" charset="0"/>
                          <a:ea typeface="Calibri" charset="0"/>
                          <a:cs typeface="Calibri" charset="0"/>
                        </a:rPr>
                        <a:t>M_Name</a:t>
                      </a:r>
                      <a:endParaRPr lang="zh-CN" altLang="en-US" b="0" dirty="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sp>
        <p:nvSpPr>
          <p:cNvPr id="10" name="文本框 9"/>
          <p:cNvSpPr txBox="1"/>
          <p:nvPr/>
        </p:nvSpPr>
        <p:spPr>
          <a:xfrm>
            <a:off x="6984268" y="5301208"/>
            <a:ext cx="1486176" cy="369332"/>
          </a:xfrm>
          <a:prstGeom prst="rect">
            <a:avLst/>
          </a:prstGeom>
          <a:effectLst>
            <a:outerShdw blurRad="50800" dist="76200" dir="2700000" algn="tl" rotWithShape="0">
              <a:prstClr val="black">
                <a:alpha val="40000"/>
              </a:prstClr>
            </a:outerShdw>
          </a:effectLst>
        </p:spPr>
        <p:style>
          <a:lnRef idx="0">
            <a:schemeClr val="dk1"/>
          </a:lnRef>
          <a:fillRef idx="3">
            <a:schemeClr val="dk1"/>
          </a:fillRef>
          <a:effectRef idx="3">
            <a:schemeClr val="dk1"/>
          </a:effectRef>
          <a:fontRef idx="minor">
            <a:schemeClr val="lt1"/>
          </a:fontRef>
        </p:style>
        <p:txBody>
          <a:bodyPr wrap="none" rtlCol="0">
            <a:spAutoFit/>
          </a:bodyPr>
          <a:lstStyle/>
          <a:p>
            <a:r>
              <a:rPr kumimoji="1" lang="en-US" altLang="zh-CN" b="1" dirty="0" smtClean="0">
                <a:latin typeface="Calibri" charset="0"/>
                <a:ea typeface="Calibri" charset="0"/>
                <a:cs typeface="Calibri" charset="0"/>
              </a:rPr>
              <a:t>Actor/Actress</a:t>
            </a:r>
            <a:endParaRPr kumimoji="1" lang="zh-CN" altLang="en-US" b="1" dirty="0">
              <a:latin typeface="Calibri" charset="0"/>
              <a:ea typeface="Calibri" charset="0"/>
              <a:cs typeface="Calibri" charset="0"/>
            </a:endParaRPr>
          </a:p>
        </p:txBody>
      </p:sp>
      <p:cxnSp>
        <p:nvCxnSpPr>
          <p:cNvPr id="12" name="直线箭头连接符 11"/>
          <p:cNvCxnSpPr/>
          <p:nvPr/>
        </p:nvCxnSpPr>
        <p:spPr>
          <a:xfrm flipH="1" flipV="1">
            <a:off x="2771800" y="1927632"/>
            <a:ext cx="576064" cy="1357352"/>
          </a:xfrm>
          <a:prstGeom prst="straightConnector1">
            <a:avLst/>
          </a:prstGeom>
          <a:ln w="101600">
            <a:solidFill>
              <a:schemeClr val="accent3">
                <a:lumMod val="40000"/>
                <a:lumOff val="60000"/>
              </a:schemeClr>
            </a:solidFill>
            <a:headEnd type="none"/>
            <a:tailEnd type="arrow" w="med" len="med"/>
          </a:ln>
        </p:spPr>
        <p:style>
          <a:lnRef idx="1">
            <a:schemeClr val="accent1"/>
          </a:lnRef>
          <a:fillRef idx="0">
            <a:schemeClr val="accent1"/>
          </a:fillRef>
          <a:effectRef idx="0">
            <a:schemeClr val="accent1"/>
          </a:effectRef>
          <a:fontRef idx="minor">
            <a:schemeClr val="tx1"/>
          </a:fontRef>
        </p:style>
      </p:cxnSp>
      <p:cxnSp>
        <p:nvCxnSpPr>
          <p:cNvPr id="13" name="直线箭头连接符 12"/>
          <p:cNvCxnSpPr/>
          <p:nvPr/>
        </p:nvCxnSpPr>
        <p:spPr>
          <a:xfrm flipH="1" flipV="1">
            <a:off x="2989543" y="1927632"/>
            <a:ext cx="4606793" cy="2437472"/>
          </a:xfrm>
          <a:prstGeom prst="straightConnector1">
            <a:avLst/>
          </a:prstGeom>
          <a:ln w="101600">
            <a:solidFill>
              <a:schemeClr val="accent4">
                <a:lumMod val="40000"/>
                <a:lumOff val="60000"/>
              </a:schemeClr>
            </a:solidFill>
            <a:headEnd type="none"/>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5425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680" y="692696"/>
            <a:ext cx="6780245" cy="5085184"/>
          </a:xfrm>
          <a:prstGeom prst="rect">
            <a:avLst/>
          </a:prstGeom>
        </p:spPr>
      </p:pic>
      <p:sp>
        <p:nvSpPr>
          <p:cNvPr id="5" name="文本框 4"/>
          <p:cNvSpPr txBox="1"/>
          <p:nvPr/>
        </p:nvSpPr>
        <p:spPr>
          <a:xfrm>
            <a:off x="2382986" y="5812497"/>
            <a:ext cx="5397631" cy="246221"/>
          </a:xfrm>
          <a:prstGeom prst="rect">
            <a:avLst/>
          </a:prstGeom>
          <a:noFill/>
        </p:spPr>
        <p:txBody>
          <a:bodyPr wrap="none" rtlCol="0">
            <a:spAutoFit/>
          </a:bodyPr>
          <a:lstStyle/>
          <a:p>
            <a:r>
              <a:rPr kumimoji="1" lang="en-US" altLang="zh-CN" sz="1000" dirty="0" smtClean="0">
                <a:solidFill>
                  <a:schemeClr val="bg1">
                    <a:lumMod val="75000"/>
                  </a:schemeClr>
                </a:solidFill>
                <a:latin typeface="Calibri" charset="0"/>
                <a:ea typeface="Calibri" charset="0"/>
                <a:cs typeface="Calibri" charset="0"/>
              </a:rPr>
              <a:t>Source:</a:t>
            </a:r>
            <a:r>
              <a:rPr kumimoji="1" lang="zh-CN" altLang="en-US" sz="1000" dirty="0" smtClean="0">
                <a:solidFill>
                  <a:schemeClr val="bg1">
                    <a:lumMod val="75000"/>
                  </a:schemeClr>
                </a:solidFill>
                <a:latin typeface="Calibri" charset="0"/>
                <a:ea typeface="Calibri" charset="0"/>
                <a:cs typeface="Calibri" charset="0"/>
              </a:rPr>
              <a:t> </a:t>
            </a:r>
            <a:r>
              <a:rPr kumimoji="1" lang="en-US" altLang="zh-CN" sz="1000" dirty="0">
                <a:solidFill>
                  <a:schemeClr val="bg1">
                    <a:lumMod val="75000"/>
                  </a:schemeClr>
                </a:solidFill>
                <a:latin typeface="Calibri" charset="0"/>
                <a:ea typeface="Calibri" charset="0"/>
                <a:cs typeface="Calibri" charset="0"/>
              </a:rPr>
              <a:t>https://</a:t>
            </a:r>
            <a:r>
              <a:rPr kumimoji="1" lang="en-US" altLang="zh-CN" sz="1000" dirty="0" err="1">
                <a:solidFill>
                  <a:schemeClr val="bg1">
                    <a:lumMod val="75000"/>
                  </a:schemeClr>
                </a:solidFill>
                <a:latin typeface="Calibri" charset="0"/>
                <a:ea typeface="Calibri" charset="0"/>
                <a:cs typeface="Calibri" charset="0"/>
              </a:rPr>
              <a:t>en.wikipedia.org</a:t>
            </a:r>
            <a:r>
              <a:rPr kumimoji="1" lang="en-US" altLang="zh-CN" sz="1000" dirty="0">
                <a:solidFill>
                  <a:schemeClr val="bg1">
                    <a:lumMod val="75000"/>
                  </a:schemeClr>
                </a:solidFill>
                <a:latin typeface="Calibri" charset="0"/>
                <a:ea typeface="Calibri" charset="0"/>
                <a:cs typeface="Calibri" charset="0"/>
              </a:rPr>
              <a:t>/wiki/</a:t>
            </a:r>
            <a:r>
              <a:rPr kumimoji="1" lang="en-US" altLang="zh-CN" sz="1000" dirty="0" err="1">
                <a:solidFill>
                  <a:schemeClr val="bg1">
                    <a:lumMod val="75000"/>
                  </a:schemeClr>
                </a:solidFill>
                <a:latin typeface="Calibri" charset="0"/>
                <a:ea typeface="Calibri" charset="0"/>
                <a:cs typeface="Calibri" charset="0"/>
              </a:rPr>
              <a:t>Data_science</a:t>
            </a:r>
            <a:r>
              <a:rPr kumimoji="1" lang="en-US" altLang="zh-CN" sz="1000" dirty="0">
                <a:solidFill>
                  <a:schemeClr val="bg1">
                    <a:lumMod val="75000"/>
                  </a:schemeClr>
                </a:solidFill>
                <a:latin typeface="Calibri" charset="0"/>
                <a:ea typeface="Calibri" charset="0"/>
                <a:cs typeface="Calibri" charset="0"/>
              </a:rPr>
              <a:t>#/media/File:Data_visualization_process_v1.png</a:t>
            </a:r>
            <a:endParaRPr kumimoji="1" lang="zh-CN" altLang="en-US" sz="1000" dirty="0">
              <a:solidFill>
                <a:schemeClr val="bg1">
                  <a:lumMod val="75000"/>
                </a:schemeClr>
              </a:solidFill>
              <a:latin typeface="Calibri" charset="0"/>
              <a:ea typeface="Calibri" charset="0"/>
              <a:cs typeface="Calibri" charset="0"/>
            </a:endParaRPr>
          </a:p>
        </p:txBody>
      </p:sp>
    </p:spTree>
    <p:extLst>
      <p:ext uri="{BB962C8B-B14F-4D97-AF65-F5344CB8AC3E}">
        <p14:creationId xmlns:p14="http://schemas.microsoft.com/office/powerpoint/2010/main" val="1714636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2987824" y="4579711"/>
            <a:ext cx="821059" cy="369332"/>
          </a:xfrm>
          <a:prstGeom prst="rect">
            <a:avLst/>
          </a:prstGeom>
          <a:solidFill>
            <a:schemeClr val="tx2">
              <a:lumMod val="10000"/>
              <a:lumOff val="90000"/>
            </a:schemeClr>
          </a:solidFill>
        </p:spPr>
        <p:txBody>
          <a:bodyPr wrap="none" rtlCol="0">
            <a:spAutoFit/>
          </a:bodyPr>
          <a:lstStyle/>
          <a:p>
            <a:r>
              <a:rPr kumimoji="1" lang="en-US" altLang="zh-CN" b="1" dirty="0" smtClean="0">
                <a:solidFill>
                  <a:schemeClr val="tx1">
                    <a:lumMod val="50000"/>
                    <a:lumOff val="50000"/>
                  </a:schemeClr>
                </a:solidFill>
                <a:latin typeface="Calibri" charset="0"/>
                <a:ea typeface="Calibri" charset="0"/>
                <a:cs typeface="Calibri" charset="0"/>
              </a:rPr>
              <a:t>&gt;</a:t>
            </a:r>
            <a:r>
              <a:rPr kumimoji="1" lang="zh-CN" altLang="en-US" b="1" dirty="0" smtClean="0">
                <a:solidFill>
                  <a:schemeClr val="tx1">
                    <a:lumMod val="50000"/>
                    <a:lumOff val="50000"/>
                  </a:schemeClr>
                </a:solidFill>
                <a:latin typeface="Calibri" charset="0"/>
                <a:ea typeface="Calibri" charset="0"/>
                <a:cs typeface="Calibri" charset="0"/>
              </a:rPr>
              <a:t> </a:t>
            </a:r>
            <a:r>
              <a:rPr kumimoji="1" lang="en-US" altLang="zh-CN" b="1" dirty="0" smtClean="0">
                <a:solidFill>
                  <a:schemeClr val="tx1">
                    <a:lumMod val="50000"/>
                    <a:lumOff val="50000"/>
                  </a:schemeClr>
                </a:solidFill>
                <a:latin typeface="Calibri" charset="0"/>
                <a:ea typeface="Calibri" charset="0"/>
                <a:cs typeface="Calibri" charset="0"/>
              </a:rPr>
              <a:t>1990</a:t>
            </a:r>
            <a:endParaRPr kumimoji="1" lang="zh-CN" altLang="en-US" b="1" dirty="0">
              <a:solidFill>
                <a:schemeClr val="tx1">
                  <a:lumMod val="50000"/>
                  <a:lumOff val="50000"/>
                </a:schemeClr>
              </a:solidFill>
              <a:latin typeface="Calibri" charset="0"/>
              <a:ea typeface="Calibri" charset="0"/>
              <a:cs typeface="Calibri" charset="0"/>
            </a:endParaRPr>
          </a:p>
        </p:txBody>
      </p:sp>
      <p:sp>
        <p:nvSpPr>
          <p:cNvPr id="4" name="标题 1"/>
          <p:cNvSpPr>
            <a:spLocks noGrp="1"/>
          </p:cNvSpPr>
          <p:nvPr>
            <p:ph type="title"/>
          </p:nvPr>
        </p:nvSpPr>
        <p:spPr>
          <a:xfrm>
            <a:off x="1187624" y="885"/>
            <a:ext cx="7704667" cy="1981200"/>
          </a:xfrm>
        </p:spPr>
        <p:txBody>
          <a:bodyPr/>
          <a:lstStyle/>
          <a:p>
            <a:pPr algn="l"/>
            <a:r>
              <a:rPr lang="en-US" altLang="zh-CN" dirty="0" smtClean="0">
                <a:latin typeface="Calibri" charset="0"/>
                <a:ea typeface="Calibri" charset="0"/>
                <a:cs typeface="Calibri" charset="0"/>
              </a:rPr>
              <a:t>Data</a:t>
            </a:r>
            <a:r>
              <a:rPr lang="zh-CN" altLang="en-US" dirty="0" smtClean="0">
                <a:latin typeface="Calibri" charset="0"/>
                <a:ea typeface="Calibri" charset="0"/>
                <a:cs typeface="Calibri" charset="0"/>
              </a:rPr>
              <a:t> </a:t>
            </a:r>
            <a:r>
              <a:rPr lang="en-US" altLang="zh-CN" dirty="0" smtClean="0">
                <a:latin typeface="Calibri" charset="0"/>
                <a:ea typeface="Calibri" charset="0"/>
                <a:cs typeface="Calibri" charset="0"/>
              </a:rPr>
              <a:t>Collection</a:t>
            </a:r>
            <a:r>
              <a:rPr lang="zh-CN" altLang="en-US" dirty="0" smtClean="0">
                <a:latin typeface="Calibri" charset="0"/>
                <a:ea typeface="Calibri" charset="0"/>
                <a:cs typeface="Calibri" charset="0"/>
              </a:rPr>
              <a:t> </a:t>
            </a:r>
            <a:r>
              <a:rPr lang="en-US" altLang="zh-CN" dirty="0" smtClean="0">
                <a:latin typeface="Calibri" charset="0"/>
                <a:ea typeface="Calibri" charset="0"/>
                <a:cs typeface="Calibri" charset="0"/>
              </a:rPr>
              <a:t>&amp;</a:t>
            </a:r>
            <a:r>
              <a:rPr lang="zh-CN" altLang="en-US" dirty="0" smtClean="0">
                <a:latin typeface="Calibri" charset="0"/>
                <a:ea typeface="Calibri" charset="0"/>
                <a:cs typeface="Calibri" charset="0"/>
              </a:rPr>
              <a:t> </a:t>
            </a:r>
            <a:r>
              <a:rPr lang="en-US" altLang="zh-CN" dirty="0">
                <a:latin typeface="Calibri" charset="0"/>
                <a:ea typeface="Calibri" charset="0"/>
                <a:cs typeface="Calibri" charset="0"/>
              </a:rPr>
              <a:t>Cleansing</a:t>
            </a:r>
            <a:endParaRPr lang="zh-CN" altLang="en-US" dirty="0">
              <a:latin typeface="Calibri" charset="0"/>
              <a:ea typeface="Calibri" charset="0"/>
              <a:cs typeface="Calibri" charset="0"/>
            </a:endParaRPr>
          </a:p>
        </p:txBody>
      </p:sp>
      <p:graphicFrame>
        <p:nvGraphicFramePr>
          <p:cNvPr id="5" name="表格 4"/>
          <p:cNvGraphicFramePr>
            <a:graphicFrameLocks noGrp="1"/>
          </p:cNvGraphicFramePr>
          <p:nvPr>
            <p:extLst>
              <p:ext uri="{D42A27DB-BD31-4B8C-83A1-F6EECF244321}">
                <p14:modId xmlns:p14="http://schemas.microsoft.com/office/powerpoint/2010/main" val="1475952280"/>
              </p:ext>
            </p:extLst>
          </p:nvPr>
        </p:nvGraphicFramePr>
        <p:xfrm>
          <a:off x="899592" y="4290925"/>
          <a:ext cx="7776865" cy="370840"/>
        </p:xfrm>
        <a:graphic>
          <a:graphicData uri="http://schemas.openxmlformats.org/drawingml/2006/table">
            <a:tbl>
              <a:tblPr firstRow="1" bandRow="1">
                <a:tableStyleId>{5C22544A-7EE6-4342-B048-85BDC9FD1C3A}</a:tableStyleId>
              </a:tblPr>
              <a:tblGrid>
                <a:gridCol w="1555373">
                  <a:extLst>
                    <a:ext uri="{9D8B030D-6E8A-4147-A177-3AD203B41FA5}">
                      <a16:colId xmlns:a16="http://schemas.microsoft.com/office/drawing/2014/main" xmlns="" val="20000"/>
                    </a:ext>
                  </a:extLst>
                </a:gridCol>
                <a:gridCol w="1555373">
                  <a:extLst>
                    <a:ext uri="{9D8B030D-6E8A-4147-A177-3AD203B41FA5}">
                      <a16:colId xmlns:a16="http://schemas.microsoft.com/office/drawing/2014/main" xmlns="" val="20001"/>
                    </a:ext>
                  </a:extLst>
                </a:gridCol>
                <a:gridCol w="1555373">
                  <a:extLst>
                    <a:ext uri="{9D8B030D-6E8A-4147-A177-3AD203B41FA5}">
                      <a16:colId xmlns:a16="http://schemas.microsoft.com/office/drawing/2014/main" xmlns="" val="20002"/>
                    </a:ext>
                  </a:extLst>
                </a:gridCol>
                <a:gridCol w="1555373">
                  <a:extLst>
                    <a:ext uri="{9D8B030D-6E8A-4147-A177-3AD203B41FA5}">
                      <a16:colId xmlns:a16="http://schemas.microsoft.com/office/drawing/2014/main" xmlns="" val="20003"/>
                    </a:ext>
                  </a:extLst>
                </a:gridCol>
                <a:gridCol w="1555373">
                  <a:extLst>
                    <a:ext uri="{9D8B030D-6E8A-4147-A177-3AD203B41FA5}">
                      <a16:colId xmlns:a16="http://schemas.microsoft.com/office/drawing/2014/main" xmlns="" val="20004"/>
                    </a:ext>
                  </a:extLst>
                </a:gridCol>
              </a:tblGrid>
              <a:tr h="370840">
                <a:tc>
                  <a:txBody>
                    <a:bodyPr/>
                    <a:lstStyle/>
                    <a:p>
                      <a:pPr algn="ctr"/>
                      <a:r>
                        <a:rPr lang="en-US" altLang="zh-CN" b="0" dirty="0" smtClean="0">
                          <a:latin typeface="Calibri" charset="0"/>
                          <a:ea typeface="Calibri" charset="0"/>
                          <a:cs typeface="Calibri" charset="0"/>
                        </a:rPr>
                        <a:t>Title</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Year</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Directors</a:t>
                      </a:r>
                      <a:endParaRPr lang="zh-CN" altLang="en-US" b="0" dirty="0">
                        <a:latin typeface="Calibri" charset="0"/>
                        <a:ea typeface="Calibri" charset="0"/>
                        <a:cs typeface="Calibri" charset="0"/>
                      </a:endParaRPr>
                    </a:p>
                  </a:txBody>
                  <a:tcPr/>
                </a:tc>
                <a:tc>
                  <a:txBody>
                    <a:bodyPr/>
                    <a:lstStyle/>
                    <a:p>
                      <a:pPr algn="ctr"/>
                      <a:r>
                        <a:rPr lang="en-US" altLang="zh-CN" b="0" dirty="0" err="1" smtClean="0">
                          <a:latin typeface="Calibri" charset="0"/>
                          <a:ea typeface="Calibri" charset="0"/>
                          <a:cs typeface="Calibri" charset="0"/>
                        </a:rPr>
                        <a:t>IMDb_Rating</a:t>
                      </a:r>
                      <a:endParaRPr lang="zh-CN" altLang="en-US" b="0" dirty="0">
                        <a:latin typeface="Calibri" charset="0"/>
                        <a:ea typeface="Calibri" charset="0"/>
                        <a:cs typeface="Calibri"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altLang="zh-CN" b="0" dirty="0" smtClean="0">
                          <a:latin typeface="Calibri" charset="0"/>
                          <a:ea typeface="Calibri" charset="0"/>
                          <a:cs typeface="Calibri" charset="0"/>
                        </a:rPr>
                        <a:t>actor/actress1</a:t>
                      </a:r>
                      <a:endParaRPr lang="zh-CN" altLang="en-US" b="0" dirty="0" smtClean="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sp>
        <p:nvSpPr>
          <p:cNvPr id="6" name="文本框 5"/>
          <p:cNvSpPr txBox="1"/>
          <p:nvPr/>
        </p:nvSpPr>
        <p:spPr>
          <a:xfrm>
            <a:off x="4182984" y="5775448"/>
            <a:ext cx="793807" cy="369332"/>
          </a:xfrm>
          <a:prstGeom prst="rect">
            <a:avLst/>
          </a:prstGeom>
          <a:effectLst>
            <a:outerShdw blurRad="50800" dist="76200" dir="2700000" algn="tl" rotWithShape="0">
              <a:prstClr val="black">
                <a:alpha val="40000"/>
              </a:prstClr>
            </a:outerShdw>
          </a:effectLst>
        </p:spPr>
        <p:style>
          <a:lnRef idx="0">
            <a:schemeClr val="dk1"/>
          </a:lnRef>
          <a:fillRef idx="3">
            <a:schemeClr val="dk1"/>
          </a:fillRef>
          <a:effectRef idx="3">
            <a:schemeClr val="dk1"/>
          </a:effectRef>
          <a:fontRef idx="minor">
            <a:schemeClr val="lt1"/>
          </a:fontRef>
        </p:style>
        <p:txBody>
          <a:bodyPr wrap="none" rtlCol="0">
            <a:spAutoFit/>
          </a:bodyPr>
          <a:lstStyle/>
          <a:p>
            <a:r>
              <a:rPr kumimoji="1" lang="en-US" altLang="zh-CN" b="1" smtClean="0">
                <a:latin typeface="Calibri" charset="0"/>
                <a:ea typeface="Calibri" charset="0"/>
                <a:cs typeface="Calibri" charset="0"/>
              </a:rPr>
              <a:t>Movie</a:t>
            </a:r>
            <a:endParaRPr kumimoji="1" lang="zh-CN" altLang="en-US" b="1" dirty="0">
              <a:latin typeface="Calibri" charset="0"/>
              <a:ea typeface="Calibri" charset="0"/>
              <a:cs typeface="Calibri" charset="0"/>
            </a:endParaRPr>
          </a:p>
        </p:txBody>
      </p:sp>
      <p:pic>
        <p:nvPicPr>
          <p:cNvPr id="8" name="图片 7"/>
          <p:cNvPicPr>
            <a:picLocks noChangeAspect="1"/>
          </p:cNvPicPr>
          <p:nvPr/>
        </p:nvPicPr>
        <p:blipFill>
          <a:blip r:embed="rId2"/>
          <a:stretch>
            <a:fillRect/>
          </a:stretch>
        </p:blipFill>
        <p:spPr>
          <a:xfrm>
            <a:off x="3563888" y="1823325"/>
            <a:ext cx="2032000" cy="1016000"/>
          </a:xfrm>
          <a:prstGeom prst="rect">
            <a:avLst/>
          </a:prstGeom>
        </p:spPr>
      </p:pic>
      <p:sp>
        <p:nvSpPr>
          <p:cNvPr id="9" name="文本框 8"/>
          <p:cNvSpPr txBox="1"/>
          <p:nvPr/>
        </p:nvSpPr>
        <p:spPr>
          <a:xfrm>
            <a:off x="2594889" y="3188565"/>
            <a:ext cx="4034694" cy="369332"/>
          </a:xfrm>
          <a:prstGeom prst="rect">
            <a:avLst/>
          </a:prstGeom>
          <a:noFill/>
        </p:spPr>
        <p:txBody>
          <a:bodyPr wrap="none" rtlCol="0">
            <a:spAutoFit/>
          </a:bodyPr>
          <a:lstStyle/>
          <a:p>
            <a:r>
              <a:rPr kumimoji="1" lang="en-US" altLang="zh-CN" dirty="0">
                <a:latin typeface="Calibri" charset="0"/>
                <a:ea typeface="Calibri" charset="0"/>
                <a:cs typeface="Calibri" charset="0"/>
              </a:rPr>
              <a:t>http://</a:t>
            </a:r>
            <a:r>
              <a:rPr kumimoji="1" lang="en-US" altLang="zh-CN" dirty="0" err="1">
                <a:latin typeface="Calibri" charset="0"/>
                <a:ea typeface="Calibri" charset="0"/>
                <a:cs typeface="Calibri" charset="0"/>
              </a:rPr>
              <a:t>www.imdb.com</a:t>
            </a:r>
            <a:r>
              <a:rPr kumimoji="1" lang="en-US" altLang="zh-CN" dirty="0">
                <a:latin typeface="Calibri" charset="0"/>
                <a:ea typeface="Calibri" charset="0"/>
                <a:cs typeface="Calibri" charset="0"/>
              </a:rPr>
              <a:t>/list/ls006266261/</a:t>
            </a:r>
            <a:endParaRPr kumimoji="1" lang="zh-CN" altLang="en-US" dirty="0">
              <a:latin typeface="Calibri" charset="0"/>
              <a:ea typeface="Calibri" charset="0"/>
              <a:cs typeface="Calibri" charset="0"/>
            </a:endParaRPr>
          </a:p>
        </p:txBody>
      </p:sp>
      <p:graphicFrame>
        <p:nvGraphicFramePr>
          <p:cNvPr id="10" name="表格 9"/>
          <p:cNvGraphicFramePr>
            <a:graphicFrameLocks noGrp="1"/>
          </p:cNvGraphicFramePr>
          <p:nvPr>
            <p:extLst>
              <p:ext uri="{D42A27DB-BD31-4B8C-83A1-F6EECF244321}">
                <p14:modId xmlns:p14="http://schemas.microsoft.com/office/powerpoint/2010/main" val="1579059895"/>
              </p:ext>
            </p:extLst>
          </p:nvPr>
        </p:nvGraphicFramePr>
        <p:xfrm>
          <a:off x="899591" y="5018798"/>
          <a:ext cx="7776870" cy="370840"/>
        </p:xfrm>
        <a:graphic>
          <a:graphicData uri="http://schemas.openxmlformats.org/drawingml/2006/table">
            <a:tbl>
              <a:tblPr firstRow="1" bandRow="1">
                <a:tableStyleId>{5C22544A-7EE6-4342-B048-85BDC9FD1C3A}</a:tableStyleId>
              </a:tblPr>
              <a:tblGrid>
                <a:gridCol w="1555374">
                  <a:extLst>
                    <a:ext uri="{9D8B030D-6E8A-4147-A177-3AD203B41FA5}">
                      <a16:colId xmlns:a16="http://schemas.microsoft.com/office/drawing/2014/main" xmlns="" val="20000"/>
                    </a:ext>
                  </a:extLst>
                </a:gridCol>
                <a:gridCol w="1555374">
                  <a:extLst>
                    <a:ext uri="{9D8B030D-6E8A-4147-A177-3AD203B41FA5}">
                      <a16:colId xmlns:a16="http://schemas.microsoft.com/office/drawing/2014/main" xmlns="" val="20001"/>
                    </a:ext>
                  </a:extLst>
                </a:gridCol>
                <a:gridCol w="1555374">
                  <a:extLst>
                    <a:ext uri="{9D8B030D-6E8A-4147-A177-3AD203B41FA5}">
                      <a16:colId xmlns:a16="http://schemas.microsoft.com/office/drawing/2014/main" xmlns="" val="20002"/>
                    </a:ext>
                  </a:extLst>
                </a:gridCol>
                <a:gridCol w="1555374">
                  <a:extLst>
                    <a:ext uri="{9D8B030D-6E8A-4147-A177-3AD203B41FA5}">
                      <a16:colId xmlns:a16="http://schemas.microsoft.com/office/drawing/2014/main" xmlns="" val="20003"/>
                    </a:ext>
                  </a:extLst>
                </a:gridCol>
                <a:gridCol w="1555374">
                  <a:extLst>
                    <a:ext uri="{9D8B030D-6E8A-4147-A177-3AD203B41FA5}">
                      <a16:colId xmlns:a16="http://schemas.microsoft.com/office/drawing/2014/main" xmlns="" val="20004"/>
                    </a:ext>
                  </a:extLst>
                </a:gridCol>
              </a:tblGrid>
              <a:tr h="370840">
                <a:tc>
                  <a:txBody>
                    <a:bodyPr/>
                    <a:lstStyle/>
                    <a:p>
                      <a:pPr algn="ctr"/>
                      <a:r>
                        <a:rPr lang="en-US" altLang="zh-CN" b="0" dirty="0" smtClean="0">
                          <a:latin typeface="Calibri" charset="0"/>
                          <a:ea typeface="Calibri" charset="0"/>
                          <a:cs typeface="Calibri" charset="0"/>
                        </a:rPr>
                        <a:t>actor/actress2</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actor/actress3</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actor/actress4</a:t>
                      </a:r>
                      <a:endParaRPr lang="zh-CN" altLang="en-US" b="0" dirty="0">
                        <a:latin typeface="Calibri" charset="0"/>
                        <a:ea typeface="Calibri" charset="0"/>
                        <a:cs typeface="Calibri" charset="0"/>
                      </a:endParaRPr>
                    </a:p>
                  </a:txBody>
                  <a:tcPr/>
                </a:tc>
                <a:tc>
                  <a:txBody>
                    <a:bodyPr/>
                    <a:lstStyle/>
                    <a:p>
                      <a:pPr algn="ctr"/>
                      <a:r>
                        <a:rPr lang="en-US" altLang="zh-CN" b="0" dirty="0" smtClean="0">
                          <a:latin typeface="Calibri" charset="0"/>
                          <a:ea typeface="Calibri" charset="0"/>
                          <a:cs typeface="Calibri" charset="0"/>
                        </a:rPr>
                        <a:t>box_office</a:t>
                      </a:r>
                      <a:endParaRPr lang="zh-CN" altLang="en-US" b="0" dirty="0">
                        <a:latin typeface="Calibri" charset="0"/>
                        <a:ea typeface="Calibri" charset="0"/>
                        <a:cs typeface="Calibri" charset="0"/>
                      </a:endParaRPr>
                    </a:p>
                  </a:txBody>
                  <a:tcPr/>
                </a:tc>
                <a:tc>
                  <a:txBody>
                    <a:bodyPr/>
                    <a:lstStyle/>
                    <a:p>
                      <a:pPr algn="ctr"/>
                      <a:r>
                        <a:rPr lang="en-US" altLang="zh-CN" b="0" dirty="0" err="1" smtClean="0">
                          <a:latin typeface="Calibri" charset="0"/>
                          <a:ea typeface="Calibri" charset="0"/>
                          <a:cs typeface="Calibri" charset="0"/>
                        </a:rPr>
                        <a:t>bugget</a:t>
                      </a:r>
                      <a:endParaRPr lang="zh-CN" altLang="en-US" b="0" dirty="0">
                        <a:latin typeface="Calibri" charset="0"/>
                        <a:ea typeface="Calibri" charset="0"/>
                        <a:cs typeface="Calibri" charset="0"/>
                      </a:endParaRPr>
                    </a:p>
                  </a:txBody>
                  <a:tcPr/>
                </a:tc>
                <a:extLst>
                  <a:ext uri="{0D108BD9-81ED-4DB2-BD59-A6C34878D82A}">
                    <a16:rowId xmlns:a16="http://schemas.microsoft.com/office/drawing/2014/main" xmlns="" val="10000"/>
                  </a:ext>
                </a:extLst>
              </a:tr>
            </a:tbl>
          </a:graphicData>
        </a:graphic>
      </p:graphicFrame>
      <p:graphicFrame>
        <p:nvGraphicFramePr>
          <p:cNvPr id="13" name="表格 12"/>
          <p:cNvGraphicFramePr>
            <a:graphicFrameLocks noGrp="1"/>
          </p:cNvGraphicFramePr>
          <p:nvPr>
            <p:extLst>
              <p:ext uri="{D42A27DB-BD31-4B8C-83A1-F6EECF244321}">
                <p14:modId xmlns:p14="http://schemas.microsoft.com/office/powerpoint/2010/main" val="1667250732"/>
              </p:ext>
            </p:extLst>
          </p:nvPr>
        </p:nvGraphicFramePr>
        <p:xfrm>
          <a:off x="2411760" y="4284022"/>
          <a:ext cx="1656184" cy="370840"/>
        </p:xfrm>
        <a:graphic>
          <a:graphicData uri="http://schemas.openxmlformats.org/drawingml/2006/table">
            <a:tbl>
              <a:tblPr firstRow="1" bandRow="1">
                <a:tableStyleId>{D7AC3CCA-C797-4891-BE02-D94E43425B78}</a:tableStyleId>
              </a:tblPr>
              <a:tblGrid>
                <a:gridCol w="1656184">
                  <a:extLst>
                    <a:ext uri="{9D8B030D-6E8A-4147-A177-3AD203B41FA5}">
                      <a16:colId xmlns:a16="http://schemas.microsoft.com/office/drawing/2014/main" xmlns="" val="20000"/>
                    </a:ext>
                  </a:extLst>
                </a:gridCol>
              </a:tblGrid>
              <a:tr h="370840">
                <a:tc>
                  <a:txBody>
                    <a:bodyPr/>
                    <a:lstStyle/>
                    <a:p>
                      <a:pPr algn="ctr"/>
                      <a:r>
                        <a:rPr lang="en-US" altLang="zh-CN" dirty="0" smtClean="0">
                          <a:solidFill>
                            <a:schemeClr val="bg1"/>
                          </a:solidFill>
                          <a:latin typeface="Calibri" charset="0"/>
                          <a:ea typeface="Calibri" charset="0"/>
                          <a:cs typeface="Calibri" charset="0"/>
                        </a:rPr>
                        <a:t>Year</a:t>
                      </a:r>
                      <a:endParaRPr lang="zh-CN" altLang="en-US" b="0" dirty="0">
                        <a:solidFill>
                          <a:schemeClr val="bg1"/>
                        </a:solidFill>
                        <a:latin typeface="Calibri" charset="0"/>
                        <a:ea typeface="Calibri" charset="0"/>
                        <a:cs typeface="Calibri"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spTree>
    <p:extLst>
      <p:ext uri="{BB962C8B-B14F-4D97-AF65-F5344CB8AC3E}">
        <p14:creationId xmlns:p14="http://schemas.microsoft.com/office/powerpoint/2010/main" val="1827336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视差">
  <a:themeElements>
    <a:clrScheme name="视差">
      <a:dk1>
        <a:sysClr val="windowText" lastClr="000000"/>
      </a:dk1>
      <a:lt1>
        <a:sysClr val="window" lastClr="FFFFFF"/>
      </a:lt1>
      <a:dk2>
        <a:srgbClr val="212121"/>
      </a:dk2>
      <a:lt2>
        <a:srgbClr val="EBEBEB"/>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视差">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视差">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637</TotalTime>
  <Words>523</Words>
  <Application>Microsoft Macintosh PowerPoint</Application>
  <PresentationFormat>全屏显示(4:3)</PresentationFormat>
  <Paragraphs>172</Paragraphs>
  <Slides>22</Slides>
  <Notes>6</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22</vt:i4>
      </vt:variant>
    </vt:vector>
  </HeadingPairs>
  <TitlesOfParts>
    <vt:vector size="28" baseType="lpstr">
      <vt:lpstr>Arial</vt:lpstr>
      <vt:lpstr>Calibri</vt:lpstr>
      <vt:lpstr>Corbel</vt:lpstr>
      <vt:lpstr>华文楷体</vt:lpstr>
      <vt:lpstr>宋体</vt:lpstr>
      <vt:lpstr>视差</vt:lpstr>
      <vt:lpstr>FOUNDATIONS OF DATA SCIENCE</vt:lpstr>
      <vt:lpstr>Introduction</vt:lpstr>
      <vt:lpstr>Introduction</vt:lpstr>
      <vt:lpstr>Outline</vt:lpstr>
      <vt:lpstr>PowerPoint 演示文稿</vt:lpstr>
      <vt:lpstr>PowerPoint 演示文稿</vt:lpstr>
      <vt:lpstr>PowerPoint 演示文稿</vt:lpstr>
      <vt:lpstr>PowerPoint 演示文稿</vt:lpstr>
      <vt:lpstr>Data Collection &amp; Cleansing</vt:lpstr>
      <vt:lpstr>Data Collection &amp; Cleansing</vt:lpstr>
      <vt:lpstr>Data Cleansing</vt:lpstr>
      <vt:lpstr>Data Cleansing</vt:lpstr>
      <vt:lpstr>PowerPoint 演示文稿</vt:lpstr>
      <vt:lpstr>PowerPoint 演示文稿</vt:lpstr>
      <vt:lpstr>PowerPoint 演示文稿</vt:lpstr>
      <vt:lpstr>Algorithm Implementation </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yu y. (yy1a14)</cp:lastModifiedBy>
  <cp:revision>120</cp:revision>
  <dcterms:created xsi:type="dcterms:W3CDTF">2016-01-03T08:59:50Z</dcterms:created>
  <dcterms:modified xsi:type="dcterms:W3CDTF">2016-01-06T04:26:18Z</dcterms:modified>
</cp:coreProperties>
</file>

<file path=docProps/thumbnail.jpeg>
</file>